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7" r:id="rId2"/>
    <p:sldId id="312" r:id="rId3"/>
    <p:sldId id="281" r:id="rId4"/>
    <p:sldId id="308" r:id="rId5"/>
    <p:sldId id="311" r:id="rId6"/>
    <p:sldId id="284" r:id="rId7"/>
    <p:sldId id="286" r:id="rId8"/>
    <p:sldId id="307" r:id="rId9"/>
    <p:sldId id="309" r:id="rId10"/>
    <p:sldId id="319" r:id="rId11"/>
    <p:sldId id="313" r:id="rId12"/>
    <p:sldId id="315" r:id="rId13"/>
    <p:sldId id="300" r:id="rId14"/>
    <p:sldId id="318" r:id="rId15"/>
    <p:sldId id="289" r:id="rId16"/>
    <p:sldId id="295" r:id="rId17"/>
    <p:sldId id="320" r:id="rId18"/>
    <p:sldId id="296" r:id="rId19"/>
    <p:sldId id="298" r:id="rId20"/>
    <p:sldId id="304" r:id="rId21"/>
    <p:sldId id="297" r:id="rId22"/>
    <p:sldId id="305" r:id="rId23"/>
  </p:sldIdLst>
  <p:sldSz cx="9144000" cy="6858000" type="screen4x3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361B0724-CE9C-480F-B8F8-3396EB3AB600}">
          <p14:sldIdLst>
            <p14:sldId id="257"/>
          </p14:sldIdLst>
        </p14:section>
        <p14:section name="Untitled Section" id="{4A01C3B4-F787-4D94-A5A1-FDD7BA2909A4}">
          <p14:sldIdLst>
            <p14:sldId id="299"/>
            <p14:sldId id="301"/>
            <p14:sldId id="268"/>
            <p14:sldId id="269"/>
            <p14:sldId id="316"/>
            <p14:sldId id="274"/>
            <p14:sldId id="275"/>
            <p14:sldId id="277"/>
            <p14:sldId id="312"/>
            <p14:sldId id="281"/>
            <p14:sldId id="308"/>
            <p14:sldId id="311"/>
            <p14:sldId id="284"/>
            <p14:sldId id="286"/>
            <p14:sldId id="307"/>
            <p14:sldId id="309"/>
            <p14:sldId id="319"/>
            <p14:sldId id="313"/>
            <p14:sldId id="315"/>
            <p14:sldId id="300"/>
            <p14:sldId id="318"/>
            <p14:sldId id="288"/>
            <p14:sldId id="289"/>
            <p14:sldId id="295"/>
            <p14:sldId id="320"/>
            <p14:sldId id="296"/>
            <p14:sldId id="298"/>
            <p14:sldId id="304"/>
            <p14:sldId id="297"/>
            <p14:sldId id="305"/>
            <p14:sldId id="273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ose De Buerba" initials="JDB" lastIdx="6" clrIdx="0"/>
  <p:cmAuthor id="1" name="Malika Khek Vannier" initials="MKV" lastIdx="11" clrIdx="1"/>
  <p:cmAuthor id="2" name="Susan Eileen Wagger" initials="SEW" lastIdx="3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9C1B1E"/>
    <a:srgbClr val="9B1B1D"/>
    <a:srgbClr val="FF6600"/>
    <a:srgbClr val="00FF00"/>
    <a:srgbClr val="6E6F73"/>
    <a:srgbClr val="9B9B9B"/>
    <a:srgbClr val="3C5FA7"/>
    <a:srgbClr val="FF9807"/>
    <a:srgbClr val="FF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72" autoAdjust="0"/>
    <p:restoredTop sz="97253" autoAdjust="0"/>
  </p:normalViewPr>
  <p:slideViewPr>
    <p:cSldViewPr>
      <p:cViewPr varScale="1">
        <p:scale>
          <a:sx n="68" d="100"/>
          <a:sy n="68" d="100"/>
        </p:scale>
        <p:origin x="-318" y="-96"/>
      </p:cViewPr>
      <p:guideLst>
        <p:guide orient="horz" pos="216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2934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904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1423" tIns="45712" rIns="91423" bIns="45712" rtlCol="0"/>
          <a:lstStyle>
            <a:lvl1pPr algn="r">
              <a:defRPr sz="1200"/>
            </a:lvl1pPr>
          </a:lstStyle>
          <a:p>
            <a:fld id="{E86DA242-BC6F-4EC3-BAFD-B8C085C9C07F}" type="datetimeFigureOut">
              <a:rPr lang="en-US" smtClean="0"/>
              <a:pPr/>
              <a:t>11/26/2014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58240"/>
            <a:ext cx="3005138" cy="4603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758240"/>
            <a:ext cx="3005138" cy="460375"/>
          </a:xfrm>
          <a:prstGeom prst="rect">
            <a:avLst/>
          </a:prstGeom>
        </p:spPr>
        <p:txBody>
          <a:bodyPr vert="horz" lIns="91423" tIns="45712" rIns="91423" bIns="45712" rtlCol="0" anchor="b"/>
          <a:lstStyle>
            <a:lvl1pPr algn="r">
              <a:defRPr sz="1200"/>
            </a:lvl1pPr>
          </a:lstStyle>
          <a:p>
            <a:fld id="{0A299F61-9E8B-4D92-BEF1-767F2F14C2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18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0884" tIns="45441" rIns="90884" bIns="4544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776" y="0"/>
            <a:ext cx="3004820" cy="461010"/>
          </a:xfrm>
          <a:prstGeom prst="rect">
            <a:avLst/>
          </a:prstGeom>
        </p:spPr>
        <p:txBody>
          <a:bodyPr vert="horz" lIns="90884" tIns="45441" rIns="90884" bIns="45441" rtlCol="0"/>
          <a:lstStyle>
            <a:lvl1pPr algn="r">
              <a:defRPr sz="1200"/>
            </a:lvl1pPr>
          </a:lstStyle>
          <a:p>
            <a:fld id="{E64A7314-B85D-4449-B61A-E210A0A8F655}" type="datetimeFigureOut">
              <a:rPr lang="en-US" smtClean="0"/>
              <a:pPr/>
              <a:t>11/26/2014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2050" y="690563"/>
            <a:ext cx="4611688" cy="3459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84" tIns="45441" rIns="90884" bIns="4544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420" y="4379595"/>
            <a:ext cx="5547360" cy="4149090"/>
          </a:xfrm>
          <a:prstGeom prst="rect">
            <a:avLst/>
          </a:prstGeom>
        </p:spPr>
        <p:txBody>
          <a:bodyPr vert="horz" lIns="90884" tIns="45441" rIns="90884" bIns="4544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0884" tIns="45441" rIns="90884" bIns="4544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776" y="8757591"/>
            <a:ext cx="3004820" cy="461010"/>
          </a:xfrm>
          <a:prstGeom prst="rect">
            <a:avLst/>
          </a:prstGeom>
        </p:spPr>
        <p:txBody>
          <a:bodyPr vert="horz" lIns="90884" tIns="45441" rIns="90884" bIns="45441" rtlCol="0" anchor="b"/>
          <a:lstStyle>
            <a:lvl1pPr algn="r">
              <a:defRPr sz="1200"/>
            </a:lvl1pPr>
          </a:lstStyle>
          <a:p>
            <a:fld id="{5C3ECD2A-32A1-41F0-AD86-2D9F2C25E11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6053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ECD2A-32A1-41F0-AD86-2D9F2C25E117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3ECD2A-32A1-41F0-AD86-2D9F2C25E11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330616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tl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1000" y="2438400"/>
            <a:ext cx="4343400" cy="1752600"/>
          </a:xfrm>
        </p:spPr>
        <p:txBody>
          <a:bodyPr anchor="b" anchorCtr="0">
            <a:noAutofit/>
          </a:bodyPr>
          <a:lstStyle>
            <a:lvl1pPr algn="r">
              <a:defRPr sz="4400" i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3400" y="4343400"/>
            <a:ext cx="4191000" cy="1828800"/>
          </a:xfrm>
        </p:spPr>
        <p:txBody>
          <a:bodyPr>
            <a:normAutofit/>
          </a:bodyPr>
          <a:lstStyle>
            <a:lvl1pPr marL="0" indent="0" algn="r">
              <a:buNone/>
              <a:defRPr sz="2400" i="1">
                <a:solidFill>
                  <a:srgbClr val="9B9B9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7" descr="eLibGir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667000"/>
            <a:ext cx="4344124" cy="3848741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9B1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 descr="eLib_logo_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1450" y="517903"/>
            <a:ext cx="8581550" cy="1539497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5562600" y="6581001"/>
            <a:ext cx="30480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rtl="0"/>
            <a:r>
              <a:rPr lang="en-US" sz="1800" b="0" i="0" kern="1200" spc="140" baseline="30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elibrary.worldbank.org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33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AC681B26-8C1F-4419-9A8F-F6D1AE445A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990600" y="1447800"/>
            <a:ext cx="7467600" cy="4648200"/>
          </a:xfrm>
        </p:spPr>
        <p:txBody>
          <a:bodyPr/>
          <a:lstStyle>
            <a:lvl1pPr>
              <a:buClr>
                <a:srgbClr val="9C1B1E"/>
              </a:buClr>
              <a:buSzPct val="130000"/>
              <a:buFont typeface="Arial"/>
              <a:buChar char="•"/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rgbClr val="9B1B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eLib_logo_reverse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57200" y="399742"/>
            <a:ext cx="8229600" cy="74095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4200" y="685800"/>
            <a:ext cx="5638800" cy="5334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0600" y="1447800"/>
            <a:ext cx="74676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400" y="6461125"/>
            <a:ext cx="2133600" cy="396875"/>
          </a:xfrm>
          <a:prstGeom prst="rect">
            <a:avLst/>
          </a:prstGeom>
        </p:spPr>
        <p:txBody>
          <a:bodyPr anchor="ctr" anchorCtr="0"/>
          <a:lstStyle>
            <a:lvl1pPr algn="l">
              <a:defRPr sz="11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fld id="{AC681B26-8C1F-4419-9A8F-F6D1AE445A7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62600" y="6581001"/>
            <a:ext cx="3048000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r" rtl="0"/>
            <a:r>
              <a:rPr lang="en-US" sz="1800" b="0" i="0" kern="1200" spc="140" baseline="30000" dirty="0" smtClean="0">
                <a:solidFill>
                  <a:schemeClr val="bg1"/>
                </a:solidFill>
                <a:latin typeface="Arial"/>
                <a:ea typeface="+mn-ea"/>
                <a:cs typeface="Arial"/>
              </a:rPr>
              <a:t>elibrary.worldbank.org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2600" b="1" i="0" kern="1200">
          <a:solidFill>
            <a:srgbClr val="9C1B1E"/>
          </a:solidFill>
          <a:latin typeface="Arial"/>
          <a:ea typeface="+mj-ea"/>
          <a:cs typeface="Arial"/>
        </a:defRPr>
      </a:lvl1pPr>
    </p:titleStyle>
    <p:bodyStyle>
      <a:lvl1pPr marL="274320" indent="-274320" algn="l" defTabSz="914400" rtl="0" eaLnBrk="1" latinLnBrk="0" hangingPunct="1">
        <a:spcBef>
          <a:spcPts val="600"/>
        </a:spcBef>
        <a:spcAft>
          <a:spcPts val="600"/>
        </a:spcAft>
        <a:buClr>
          <a:srgbClr val="9C1B1E"/>
        </a:buClr>
        <a:buSzPct val="130000"/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3048000" y="2209800"/>
            <a:ext cx="5943600" cy="1752600"/>
          </a:xfrm>
        </p:spPr>
        <p:txBody>
          <a:bodyPr/>
          <a:lstStyle/>
          <a:p>
            <a:r>
              <a:rPr lang="en-US" dirty="0" smtClean="0"/>
              <a:t>World Bank eLibrary</a:t>
            </a:r>
            <a:br>
              <a:rPr lang="en-US" dirty="0" smtClean="0"/>
            </a:br>
            <a:r>
              <a:rPr lang="en-US" dirty="0" smtClean="0"/>
              <a:t>User Guide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343400" y="4495800"/>
            <a:ext cx="4572000" cy="1447800"/>
          </a:xfrm>
        </p:spPr>
        <p:txBody>
          <a:bodyPr/>
          <a:lstStyle/>
          <a:p>
            <a:r>
              <a:rPr lang="en-US" dirty="0" smtClean="0"/>
              <a:t>Take full advantage of your eLibrary subscription!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609600"/>
            <a:ext cx="6248400" cy="533400"/>
          </a:xfrm>
        </p:spPr>
        <p:txBody>
          <a:bodyPr>
            <a:noAutofit/>
          </a:bodyPr>
          <a:lstStyle/>
          <a:p>
            <a:r>
              <a:rPr lang="en-US" sz="2300" dirty="0" smtClean="0">
                <a:latin typeface="Times New Roman" pitchFamily="18" charset="0"/>
                <a:cs typeface="Times New Roman" pitchFamily="18" charset="0"/>
              </a:rPr>
              <a:t>HIỂN THỊ THEO BỘ SƯU TẬP: JOURNALS</a:t>
            </a:r>
            <a:endParaRPr lang="en-US" sz="2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295400"/>
            <a:ext cx="438547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val 5"/>
          <p:cNvSpPr/>
          <p:nvPr/>
        </p:nvSpPr>
        <p:spPr>
          <a:xfrm>
            <a:off x="2057400" y="1447800"/>
            <a:ext cx="914399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ular Callout 6"/>
          <p:cNvSpPr/>
          <p:nvPr/>
        </p:nvSpPr>
        <p:spPr>
          <a:xfrm>
            <a:off x="228600" y="1981200"/>
            <a:ext cx="2079594" cy="1066800"/>
          </a:xfrm>
          <a:prstGeom prst="wedgeRoundRectCallout">
            <a:avLst>
              <a:gd name="adj1" fmla="val 51307"/>
              <a:gd name="adj2" fmla="val -78713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Journals: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WB Economic Review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WB Research Observer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Development Outreach</a:t>
            </a:r>
            <a:endParaRPr lang="en-US" sz="12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6200" y="3581400"/>
            <a:ext cx="2011680" cy="914400"/>
          </a:xfrm>
          <a:prstGeom prst="wedgeRoundRectCallout">
            <a:avLst>
              <a:gd name="adj1" fmla="val 107788"/>
              <a:gd name="adj2" fmla="val -97956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6781800" y="2362200"/>
            <a:ext cx="2011680" cy="990600"/>
          </a:xfrm>
          <a:prstGeom prst="wedgeRoundRectCallout">
            <a:avLst>
              <a:gd name="adj1" fmla="val -143474"/>
              <a:gd name="adj2" fmla="val 89580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ISSN</a:t>
            </a: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endParaRPr lang="en-US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lvl="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387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533400"/>
            <a:ext cx="60198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NỘI DUNG TẠP CHÍ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6200" y="1219200"/>
            <a:ext cx="2011680" cy="914400"/>
          </a:xfrm>
          <a:prstGeom prst="wedgeRoundRectCallout">
            <a:avLst>
              <a:gd name="adj1" fmla="val 62989"/>
              <a:gd name="adj2" fmla="val 36735"/>
              <a:gd name="adj3" fmla="val 16667"/>
            </a:avLst>
          </a:prstGeom>
          <a:solidFill>
            <a:schemeClr val="bg1">
              <a:alpha val="0"/>
            </a:schemeClr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90974"/>
            <a:ext cx="904875" cy="12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76200" y="5021766"/>
            <a:ext cx="2011680" cy="914400"/>
          </a:xfrm>
          <a:prstGeom prst="wedgeRoundRectCallout">
            <a:avLst>
              <a:gd name="adj1" fmla="val 59984"/>
              <a:gd name="adj2" fmla="val -71337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tất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143000"/>
            <a:ext cx="4495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7010400" y="1828800"/>
            <a:ext cx="2011680" cy="914400"/>
          </a:xfrm>
          <a:prstGeom prst="wedgeRoundRectCallout">
            <a:avLst>
              <a:gd name="adj1" fmla="val -63232"/>
              <a:gd name="adj2" fmla="val -7428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7010400" y="3429000"/>
            <a:ext cx="2011680" cy="1143000"/>
          </a:xfrm>
          <a:prstGeom prst="wedgeRoundRectCallout">
            <a:avLst>
              <a:gd name="adj1" fmla="val -59616"/>
              <a:gd name="adj2" fmla="val -92921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đề,số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tần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ISSN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link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ular Callout 16"/>
          <p:cNvSpPr/>
          <p:nvPr/>
        </p:nvSpPr>
        <p:spPr>
          <a:xfrm>
            <a:off x="76200" y="3076574"/>
            <a:ext cx="2011680" cy="914400"/>
          </a:xfrm>
          <a:prstGeom prst="wedgeRoundRectCallout">
            <a:avLst>
              <a:gd name="adj1" fmla="val 68644"/>
              <a:gd name="adj2" fmla="val -34300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download citation, get citation alert , add to “favorites” or email</a:t>
            </a:r>
          </a:p>
        </p:txBody>
      </p:sp>
      <p:sp>
        <p:nvSpPr>
          <p:cNvPr id="14" name="Left Brace 13"/>
          <p:cNvSpPr/>
          <p:nvPr/>
        </p:nvSpPr>
        <p:spPr>
          <a:xfrm>
            <a:off x="2339480" y="3352800"/>
            <a:ext cx="162886" cy="2971800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829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NỘI DUNG BÀI VIẾT TRONG TẠP CHÍ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95157" y="3124200"/>
            <a:ext cx="2011680" cy="914400"/>
          </a:xfrm>
          <a:prstGeom prst="wedgeRoundRectCallout">
            <a:avLst>
              <a:gd name="adj1" fmla="val 58297"/>
              <a:gd name="adj2" fmla="val -26170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người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download citation, get citation alerts, add to “favorites”, or email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447800"/>
            <a:ext cx="462206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84968" y="1295400"/>
            <a:ext cx="2011680" cy="914400"/>
          </a:xfrm>
          <a:prstGeom prst="wedgeRoundRectCallout">
            <a:avLst>
              <a:gd name="adj1" fmla="val 57557"/>
              <a:gd name="adj2" fmla="val -21292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Link 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endParaRPr lang="en-US" sz="13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95157" y="5105400"/>
            <a:ext cx="2011680" cy="914400"/>
          </a:xfrm>
          <a:prstGeom prst="wedgeRoundRectCallout">
            <a:avLst>
              <a:gd name="adj1" fmla="val 59263"/>
              <a:gd name="adj2" fmla="val -17407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774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2971800"/>
            <a:ext cx="7467600" cy="12192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9B1B1D"/>
                </a:solidFill>
              </a:rPr>
              <a:t>Tools for Users</a:t>
            </a:r>
            <a:endParaRPr lang="en-US" sz="4800" b="1" dirty="0">
              <a:solidFill>
                <a:srgbClr val="9B1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8175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WHY CREATE A USER ACCOUNT?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762000" y="1524000"/>
            <a:ext cx="7620000" cy="4724400"/>
          </a:xfrm>
        </p:spPr>
        <p:txBody>
          <a:bodyPr>
            <a:normAutofit/>
          </a:bodyPr>
          <a:lstStyle/>
          <a:p>
            <a:pPr lvl="0">
              <a:buClr>
                <a:srgbClr val="9B1B1D"/>
              </a:buClr>
              <a:buFont typeface="Arial" pitchFamily="34" charset="0"/>
              <a:buChar char="•"/>
            </a:pPr>
            <a:r>
              <a:rPr lang="en-US" dirty="0" smtClean="0"/>
              <a:t>Bookmark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yêu</a:t>
            </a:r>
            <a:r>
              <a:rPr lang="en-US" dirty="0" smtClean="0"/>
              <a:t> </a:t>
            </a:r>
            <a:r>
              <a:rPr lang="en-US" dirty="0" err="1" smtClean="0"/>
              <a:t>thích</a:t>
            </a:r>
            <a:r>
              <a:rPr lang="en-US" dirty="0" smtClean="0"/>
              <a:t>, </a:t>
            </a:r>
            <a:r>
              <a:rPr lang="en-US" dirty="0" err="1" smtClean="0"/>
              <a:t>dễ</a:t>
            </a:r>
            <a:r>
              <a:rPr lang="en-US" dirty="0" smtClean="0"/>
              <a:t> </a:t>
            </a:r>
            <a:r>
              <a:rPr lang="en-US" dirty="0" err="1" smtClean="0"/>
              <a:t>dàng</a:t>
            </a:r>
            <a:r>
              <a:rPr lang="en-US" dirty="0" smtClean="0"/>
              <a:t> </a:t>
            </a:r>
            <a:r>
              <a:rPr lang="en-US" dirty="0" err="1" smtClean="0"/>
              <a:t>truy</a:t>
            </a:r>
            <a:r>
              <a:rPr lang="en-US" dirty="0" smtClean="0"/>
              <a:t> </a:t>
            </a:r>
            <a:r>
              <a:rPr lang="en-US" dirty="0" err="1" smtClean="0"/>
              <a:t>cập</a:t>
            </a:r>
            <a:r>
              <a:rPr lang="en-US" dirty="0" smtClean="0"/>
              <a:t> </a:t>
            </a:r>
            <a:r>
              <a:rPr lang="en-US" dirty="0" err="1" smtClean="0"/>
              <a:t>nhanh</a:t>
            </a:r>
            <a:endParaRPr lang="en-US" dirty="0" smtClean="0"/>
          </a:p>
          <a:p>
            <a:pPr lvl="0">
              <a:buClr>
                <a:srgbClr val="9B1B1D"/>
              </a:buClr>
              <a:buFont typeface="Arial" pitchFamily="34" charset="0"/>
              <a:buChar char="•"/>
            </a:pPr>
            <a:r>
              <a:rPr lang="en-US" dirty="0" smtClean="0"/>
              <a:t>Save searches and create alerts with search results to stay informed about new content of interest</a:t>
            </a:r>
          </a:p>
          <a:p>
            <a:pPr lvl="0">
              <a:buClr>
                <a:srgbClr val="9B1B1D"/>
              </a:buClr>
              <a:buFont typeface="Arial" pitchFamily="34" charset="0"/>
              <a:buChar char="•"/>
            </a:pPr>
            <a:r>
              <a:rPr lang="en-US" dirty="0" smtClean="0"/>
              <a:t>Subscribe to receive by e-mail or RSS new </a:t>
            </a:r>
            <a:r>
              <a:rPr lang="en-US" dirty="0"/>
              <a:t>content alerts by topic, </a:t>
            </a:r>
            <a:r>
              <a:rPr lang="en-US" dirty="0" smtClean="0"/>
              <a:t>country, region, collection</a:t>
            </a:r>
            <a:r>
              <a:rPr lang="en-US" dirty="0"/>
              <a:t>, or </a:t>
            </a:r>
            <a:r>
              <a:rPr lang="en-US" dirty="0" smtClean="0"/>
              <a:t>publication type</a:t>
            </a:r>
            <a:endParaRPr lang="en-US" dirty="0"/>
          </a:p>
          <a:p>
            <a:pPr lvl="0">
              <a:buClr>
                <a:srgbClr val="9B1B1D"/>
              </a:buClr>
              <a:buFont typeface="Arial" pitchFamily="34" charset="0"/>
              <a:buChar char="•"/>
            </a:pPr>
            <a:r>
              <a:rPr lang="en-US" dirty="0" smtClean="0"/>
              <a:t>Export citation information and references to popular citation-tools such as Endnote, </a:t>
            </a:r>
            <a:r>
              <a:rPr lang="en-US" dirty="0" err="1"/>
              <a:t>P</a:t>
            </a:r>
            <a:r>
              <a:rPr lang="en-US" dirty="0" err="1" smtClean="0"/>
              <a:t>roCite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 smtClean="0"/>
              <a:t>BibTex</a:t>
            </a:r>
            <a:endParaRPr lang="en-US" dirty="0"/>
          </a:p>
          <a:p>
            <a:pPr lvl="0">
              <a:buClr>
                <a:srgbClr val="9B1B1D"/>
              </a:buClr>
              <a:buFont typeface="Arial" pitchFamily="34" charset="0"/>
              <a:buChar char="•"/>
            </a:pPr>
            <a:r>
              <a:rPr lang="en-US" dirty="0" smtClean="0"/>
              <a:t>E-mail </a:t>
            </a:r>
            <a:r>
              <a:rPr lang="en-US" dirty="0"/>
              <a:t>and share </a:t>
            </a:r>
            <a:r>
              <a:rPr lang="en-US" dirty="0" smtClean="0"/>
              <a:t>pages</a:t>
            </a:r>
            <a:r>
              <a:rPr lang="en-US" dirty="0"/>
              <a:t>, abstracts, and content with </a:t>
            </a:r>
            <a:r>
              <a:rPr lang="en-US" dirty="0" smtClean="0"/>
              <a:t>colleagues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457200" y="1371600"/>
            <a:ext cx="8153400" cy="49530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67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QUẢN LÝ ACCOUNT CÁ NHÂN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23418" y="4419600"/>
            <a:ext cx="1463040" cy="1219200"/>
          </a:xfrm>
          <a:prstGeom prst="wedgeRoundRectCallout">
            <a:avLst>
              <a:gd name="adj1" fmla="val -22513"/>
              <a:gd name="adj2" fmla="val -84377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sửa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password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4419600" y="4419600"/>
            <a:ext cx="1463040" cy="1202473"/>
          </a:xfrm>
          <a:prstGeom prst="wedgeRoundRectCallout">
            <a:avLst>
              <a:gd name="adj1" fmla="val -79466"/>
              <a:gd name="adj2" fmla="val -8045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chỉnh,quản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638800" y="2057400"/>
            <a:ext cx="1524000" cy="304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52400" y="1219200"/>
            <a:ext cx="87630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5410200" y="1568605"/>
            <a:ext cx="1447800" cy="33639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ular Callout 16"/>
          <p:cNvSpPr/>
          <p:nvPr/>
        </p:nvSpPr>
        <p:spPr>
          <a:xfrm>
            <a:off x="1524000" y="4414022"/>
            <a:ext cx="1463040" cy="1224778"/>
          </a:xfrm>
          <a:prstGeom prst="wedgeRoundRectCallout">
            <a:avLst>
              <a:gd name="adj1" fmla="val -54458"/>
              <a:gd name="adj2" fmla="val -87852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Kích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Access Token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048000" y="4414022"/>
            <a:ext cx="1295400" cy="1224778"/>
          </a:xfrm>
          <a:prstGeom prst="wedgeRoundRectCallout">
            <a:avLst>
              <a:gd name="adj1" fmla="val -89777"/>
              <a:gd name="adj2" fmla="val -90470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buClr>
                <a:srgbClr val="9B1B1D"/>
              </a:buClr>
            </a:pP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55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FAVORITES &amp; SAVED SEARCHES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053146" y="4953000"/>
            <a:ext cx="2011680" cy="914400"/>
          </a:xfrm>
          <a:prstGeom prst="wedgeRoundRectCallout">
            <a:avLst>
              <a:gd name="adj1" fmla="val -67678"/>
              <a:gd name="adj2" fmla="val 47681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đến“Saved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Searches”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“Search History”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6867" y="1219200"/>
            <a:ext cx="4538733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2057400" y="1143000"/>
            <a:ext cx="1043940" cy="33528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ular Callout 9"/>
          <p:cNvSpPr/>
          <p:nvPr/>
        </p:nvSpPr>
        <p:spPr>
          <a:xfrm>
            <a:off x="45720" y="2514600"/>
            <a:ext cx="2011680" cy="914400"/>
          </a:xfrm>
          <a:prstGeom prst="wedgeRoundRectCallout">
            <a:avLst>
              <a:gd name="adj1" fmla="val 132159"/>
              <a:gd name="adj2" fmla="val -99108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“Favorites”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053146" y="3442010"/>
            <a:ext cx="2011680" cy="914400"/>
          </a:xfrm>
          <a:prstGeom prst="wedgeRoundRectCallout">
            <a:avLst>
              <a:gd name="adj1" fmla="val -69156"/>
              <a:gd name="adj2" fmla="val 122477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đăng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ký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218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FAVORITES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10" name="Rounded Rectangular Callout 9"/>
          <p:cNvSpPr/>
          <p:nvPr/>
        </p:nvSpPr>
        <p:spPr>
          <a:xfrm>
            <a:off x="228600" y="5181600"/>
            <a:ext cx="2011680" cy="914400"/>
          </a:xfrm>
          <a:prstGeom prst="wedgeRoundRectCallout">
            <a:avLst>
              <a:gd name="adj1" fmla="val 61698"/>
              <a:gd name="adj2" fmla="val -87746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viết,chương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“Articles/Chapters “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1828800"/>
            <a:ext cx="6036960" cy="169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Rounded Rectangular Callout 10"/>
          <p:cNvSpPr/>
          <p:nvPr/>
        </p:nvSpPr>
        <p:spPr>
          <a:xfrm>
            <a:off x="0" y="2819400"/>
            <a:ext cx="2011680" cy="914400"/>
          </a:xfrm>
          <a:prstGeom prst="wedgeRoundRectCallout">
            <a:avLst>
              <a:gd name="adj1" fmla="val 96458"/>
              <a:gd name="adj2" fmla="val -8333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“Books/Working papers”.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4267200"/>
            <a:ext cx="6035040" cy="1471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9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/>
          <a:lstStyle/>
          <a:p>
            <a:r>
              <a:rPr lang="en-US" dirty="0" smtClean="0"/>
              <a:t>SAVED SEARCHES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33600" y="990600"/>
            <a:ext cx="487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6705600" y="4724400"/>
            <a:ext cx="2011680" cy="914400"/>
          </a:xfrm>
          <a:prstGeom prst="wedgeRoundRectCallout">
            <a:avLst>
              <a:gd name="adj1" fmla="val -83282"/>
              <a:gd name="adj2" fmla="val 56300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“Saved Searches”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0" y="5562600"/>
            <a:ext cx="2011680" cy="914400"/>
          </a:xfrm>
          <a:prstGeom prst="wedgeRoundRectCallout">
            <a:avLst>
              <a:gd name="adj1" fmla="val 140977"/>
              <a:gd name="adj2" fmla="val 6361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Tần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 daily, weekly, or monthly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6781800" y="1676400"/>
            <a:ext cx="2011680" cy="914400"/>
          </a:xfrm>
          <a:prstGeom prst="wedgeRoundRectCallout">
            <a:avLst>
              <a:gd name="adj1" fmla="val -138206"/>
              <a:gd name="adj2" fmla="val -31200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sách,tạp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,…)</a:t>
            </a:r>
          </a:p>
        </p:txBody>
      </p:sp>
    </p:spTree>
    <p:extLst>
      <p:ext uri="{BB962C8B-B14F-4D97-AF65-F5344CB8AC3E}">
        <p14:creationId xmlns:p14="http://schemas.microsoft.com/office/powerpoint/2010/main" xmlns="" val="33307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66800" y="2514600"/>
            <a:ext cx="7467600" cy="2133600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4800" b="1" dirty="0" smtClean="0">
                <a:solidFill>
                  <a:srgbClr val="9B1B1D"/>
                </a:solidFill>
              </a:rPr>
              <a:t>Tools for Librarians &amp; Administrators</a:t>
            </a:r>
            <a:endParaRPr lang="en-US" sz="4800" b="1" dirty="0">
              <a:solidFill>
                <a:srgbClr val="9B1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598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990600" y="2286000"/>
            <a:ext cx="7467600" cy="2438400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9B1B1D"/>
                </a:solidFill>
              </a:rPr>
              <a:t>Discovery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9B1B1D"/>
                </a:solidFill>
              </a:rPr>
              <a:t>&amp; </a:t>
            </a:r>
          </a:p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smtClean="0">
                <a:solidFill>
                  <a:srgbClr val="9B1B1D"/>
                </a:solidFill>
              </a:rPr>
              <a:t>Access</a:t>
            </a:r>
            <a:endParaRPr lang="en-US" sz="4800" b="1" dirty="0">
              <a:solidFill>
                <a:srgbClr val="9B1B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4647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685800"/>
            <a:ext cx="61722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LIBRARY SERVICES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85800" y="1371600"/>
            <a:ext cx="7848600" cy="4953000"/>
          </a:xfrm>
        </p:spPr>
        <p:txBody>
          <a:bodyPr>
            <a:normAutofit/>
          </a:bodyPr>
          <a:lstStyle/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smtClean="0"/>
              <a:t>COUNTER-compliant </a:t>
            </a:r>
            <a:r>
              <a:rPr lang="en-US" sz="1600" dirty="0"/>
              <a:t>usage </a:t>
            </a:r>
            <a:r>
              <a:rPr lang="en-US" sz="1600" dirty="0" smtClean="0"/>
              <a:t>reports</a:t>
            </a:r>
            <a:endParaRPr lang="en-US" sz="1600" dirty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MARC records for ebooks and working papers (new </a:t>
            </a:r>
            <a:r>
              <a:rPr lang="en-US" sz="1600" dirty="0" smtClean="0"/>
              <a:t>and </a:t>
            </a:r>
            <a:r>
              <a:rPr lang="en-US" sz="1600" dirty="0"/>
              <a:t>delta </a:t>
            </a:r>
            <a:r>
              <a:rPr lang="en-US" sz="1600" dirty="0" smtClean="0"/>
              <a:t>files updated </a:t>
            </a:r>
            <a:r>
              <a:rPr lang="en-US" sz="1600" dirty="0"/>
              <a:t>monthly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Alerts for new MARC </a:t>
            </a:r>
            <a:r>
              <a:rPr lang="en-US" sz="1600" dirty="0" smtClean="0"/>
              <a:t>records</a:t>
            </a:r>
            <a:endParaRPr lang="en-US" sz="1600" dirty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Downloadable metadata (updated monthly</a:t>
            </a:r>
            <a:r>
              <a:rPr lang="en-US" sz="1600" dirty="0" smtClean="0"/>
              <a:t>)</a:t>
            </a:r>
            <a:endParaRPr lang="en-US" sz="1600" dirty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Athens and Shibboleth </a:t>
            </a:r>
            <a:r>
              <a:rPr lang="en-US" sz="1600" dirty="0" smtClean="0"/>
              <a:t>authentication</a:t>
            </a:r>
            <a:endParaRPr lang="en-US" sz="1600" dirty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Institutional branding on the eLibrary home page </a:t>
            </a:r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smtClean="0"/>
              <a:t>Open URL/link </a:t>
            </a:r>
            <a:r>
              <a:rPr lang="en-US" sz="1600" dirty="0"/>
              <a:t>resolver </a:t>
            </a:r>
            <a:r>
              <a:rPr lang="en-US" sz="1600" dirty="0" smtClean="0"/>
              <a:t>option</a:t>
            </a:r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smtClean="0"/>
              <a:t>Indexed </a:t>
            </a:r>
            <a:r>
              <a:rPr lang="en-US" sz="1600" dirty="0"/>
              <a:t>in premium discovery services </a:t>
            </a:r>
            <a:r>
              <a:rPr lang="en-US" sz="1600" dirty="0" smtClean="0"/>
              <a:t>monthly, including:</a:t>
            </a:r>
            <a:endParaRPr lang="en-US" sz="1600" dirty="0"/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err="1"/>
              <a:t>Bowker</a:t>
            </a:r>
            <a:r>
              <a:rPr lang="en-US" sz="1600" dirty="0"/>
              <a:t>: </a:t>
            </a:r>
            <a:r>
              <a:rPr lang="en-US" sz="1600" dirty="0" smtClean="0"/>
              <a:t>Syndetic Solutions</a:t>
            </a:r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smtClean="0"/>
              <a:t>EBSCO </a:t>
            </a:r>
            <a:r>
              <a:rPr lang="en-US" sz="1600" dirty="0"/>
              <a:t>Discovery </a:t>
            </a:r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err="1"/>
              <a:t>ExLibris</a:t>
            </a:r>
            <a:r>
              <a:rPr lang="en-US" sz="1600" dirty="0"/>
              <a:t>: </a:t>
            </a:r>
            <a:r>
              <a:rPr lang="en-US" sz="1600" dirty="0" smtClean="0"/>
              <a:t>Primo and </a:t>
            </a:r>
            <a:r>
              <a:rPr lang="en-US" sz="1600" dirty="0"/>
              <a:t>SFX</a:t>
            </a:r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/>
              <a:t>OCLC: </a:t>
            </a:r>
            <a:r>
              <a:rPr lang="en-US" sz="1600" dirty="0" err="1"/>
              <a:t>WorldCat</a:t>
            </a:r>
            <a:r>
              <a:rPr lang="en-US" sz="1600" dirty="0"/>
              <a:t> and </a:t>
            </a:r>
            <a:r>
              <a:rPr lang="en-US" sz="1600" dirty="0" err="1"/>
              <a:t>WorldCat</a:t>
            </a:r>
            <a:r>
              <a:rPr lang="en-US" sz="1600" dirty="0"/>
              <a:t> </a:t>
            </a:r>
            <a:r>
              <a:rPr lang="en-US" sz="1600" dirty="0" smtClean="0"/>
              <a:t>Local</a:t>
            </a:r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600" dirty="0" smtClean="0"/>
              <a:t>Serials Solutions: Summons</a:t>
            </a:r>
            <a:endParaRPr lang="en-US" sz="1600" dirty="0"/>
          </a:p>
          <a:p>
            <a:pPr lvl="1">
              <a:buClr>
                <a:srgbClr val="9B1B1D"/>
              </a:buClr>
              <a:buFont typeface="Arial" pitchFamily="34" charset="0"/>
              <a:buChar char="•"/>
            </a:pPr>
            <a:endParaRPr lang="en-US" sz="1600" dirty="0" smtClean="0"/>
          </a:p>
          <a:p>
            <a:pPr>
              <a:buClr>
                <a:srgbClr val="9B1B1D"/>
              </a:buClr>
              <a:buFont typeface="Arial" pitchFamily="34" charset="0"/>
              <a:buChar char="•"/>
            </a:pPr>
            <a:endParaRPr lang="en-US" sz="2000" dirty="0"/>
          </a:p>
          <a:p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381000" y="1295400"/>
            <a:ext cx="8458200" cy="5029200"/>
          </a:xfrm>
          <a:prstGeom prst="roundRect">
            <a:avLst/>
          </a:prstGeom>
          <a:noFill/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264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2699" y="533400"/>
            <a:ext cx="6172201" cy="533400"/>
          </a:xfrm>
        </p:spPr>
        <p:txBody>
          <a:bodyPr>
            <a:noAutofit/>
          </a:bodyPr>
          <a:lstStyle/>
          <a:p>
            <a:r>
              <a:rPr lang="en-US" sz="2400" dirty="0" smtClean="0"/>
              <a:t>MANAGE YOUR ADMINISTRATOR ACCOUNT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0" y="5257800"/>
            <a:ext cx="1828801" cy="1084810"/>
          </a:xfrm>
          <a:prstGeom prst="wedgeRoundRectCallout">
            <a:avLst>
              <a:gd name="adj1" fmla="val 15363"/>
              <a:gd name="adj2" fmla="val -7931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được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câoj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Thống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kê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lượng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28600" y="2297151"/>
            <a:ext cx="86868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ular Callout 11"/>
          <p:cNvSpPr/>
          <p:nvPr/>
        </p:nvSpPr>
        <p:spPr>
          <a:xfrm>
            <a:off x="2133600" y="1524000"/>
            <a:ext cx="2011680" cy="914400"/>
          </a:xfrm>
          <a:prstGeom prst="wedgeRoundRectCallout">
            <a:avLst>
              <a:gd name="adj1" fmla="val 97486"/>
              <a:gd name="adj2" fmla="val 115975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Administrator’s name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5715000" y="1524000"/>
            <a:ext cx="2011680" cy="914400"/>
          </a:xfrm>
          <a:prstGeom prst="wedgeRoundRectCallout">
            <a:avLst>
              <a:gd name="adj1" fmla="val 30303"/>
              <a:gd name="adj2" fmla="val 74706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Institution’s name or logo</a:t>
            </a:r>
          </a:p>
        </p:txBody>
      </p:sp>
      <p:sp>
        <p:nvSpPr>
          <p:cNvPr id="16" name="Rounded Rectangular Callout 15"/>
          <p:cNvSpPr/>
          <p:nvPr/>
        </p:nvSpPr>
        <p:spPr>
          <a:xfrm>
            <a:off x="1981200" y="5297282"/>
            <a:ext cx="1728439" cy="1094164"/>
          </a:xfrm>
          <a:prstGeom prst="wedgeRoundRectCallout">
            <a:avLst>
              <a:gd name="adj1" fmla="val 4810"/>
              <a:gd name="adj2" fmla="val -73640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View and update IPs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up shibboleth access</a:t>
            </a:r>
          </a:p>
          <a:p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ounded Rectangular Callout 17"/>
          <p:cNvSpPr/>
          <p:nvPr/>
        </p:nvSpPr>
        <p:spPr>
          <a:xfrm>
            <a:off x="3827477" y="5306636"/>
            <a:ext cx="1752600" cy="1084810"/>
          </a:xfrm>
          <a:prstGeom prst="wedgeRoundRectCallout">
            <a:avLst>
              <a:gd name="adj1" fmla="val -20979"/>
              <a:gd name="adj2" fmla="val -74962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Set up Link Resolver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Manage Trusted Proxy server</a:t>
            </a:r>
          </a:p>
          <a:p>
            <a:pPr marL="171450" indent="-171450">
              <a:buFont typeface="Arial" pitchFamily="34" charset="0"/>
              <a:buChar char="•"/>
            </a:pP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7543800" y="5353222"/>
            <a:ext cx="1524000" cy="1047578"/>
          </a:xfrm>
          <a:prstGeom prst="wedgeRoundRectCallout">
            <a:avLst>
              <a:gd name="adj1" fmla="val -79947"/>
              <a:gd name="adj2" fmla="val -80689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Download KBART Holdings File and MARC Records</a:t>
            </a:r>
          </a:p>
        </p:txBody>
      </p:sp>
      <p:sp>
        <p:nvSpPr>
          <p:cNvPr id="17" name="Left Brace 16"/>
          <p:cNvSpPr/>
          <p:nvPr/>
        </p:nvSpPr>
        <p:spPr>
          <a:xfrm rot="16200000">
            <a:off x="1107689" y="4073911"/>
            <a:ext cx="146825" cy="1600202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Brace 18"/>
          <p:cNvSpPr/>
          <p:nvPr/>
        </p:nvSpPr>
        <p:spPr>
          <a:xfrm rot="16200000">
            <a:off x="2840089" y="4238799"/>
            <a:ext cx="172770" cy="1371601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Brace 19"/>
          <p:cNvSpPr/>
          <p:nvPr/>
        </p:nvSpPr>
        <p:spPr>
          <a:xfrm rot="16200000">
            <a:off x="4247229" y="4239163"/>
            <a:ext cx="172770" cy="1371601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e 24"/>
          <p:cNvSpPr/>
          <p:nvPr/>
        </p:nvSpPr>
        <p:spPr>
          <a:xfrm rot="16200000">
            <a:off x="5832089" y="4124862"/>
            <a:ext cx="146825" cy="1600202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ular Callout 28"/>
          <p:cNvSpPr/>
          <p:nvPr/>
        </p:nvSpPr>
        <p:spPr>
          <a:xfrm>
            <a:off x="5707313" y="5311313"/>
            <a:ext cx="1726737" cy="1084810"/>
          </a:xfrm>
          <a:prstGeom prst="wedgeRoundRectCallout">
            <a:avLst>
              <a:gd name="adj1" fmla="val -38268"/>
              <a:gd name="adj2" fmla="val -74963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Công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cụ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lý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admin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sửa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tên,logo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Left Brace 29"/>
          <p:cNvSpPr/>
          <p:nvPr/>
        </p:nvSpPr>
        <p:spPr>
          <a:xfrm rot="16200000">
            <a:off x="6988255" y="4606258"/>
            <a:ext cx="144962" cy="609601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84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DISCOVERY SERVICES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2771" y="12954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51199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152900"/>
            <a:ext cx="19050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150" y="2709181"/>
            <a:ext cx="2381250" cy="166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803624"/>
            <a:ext cx="35147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0806" y="4012963"/>
            <a:ext cx="3053930" cy="660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5805" y="5105400"/>
            <a:ext cx="3237861" cy="80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741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HOME PAGE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67000" y="990600"/>
            <a:ext cx="3962399" cy="5334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819400" y="1600200"/>
            <a:ext cx="3581400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6858000" y="2514600"/>
            <a:ext cx="2011680" cy="914400"/>
          </a:xfrm>
          <a:prstGeom prst="wedgeRoundRectCallout">
            <a:avLst>
              <a:gd name="adj1" fmla="val 66376"/>
              <a:gd name="adj2" fmla="val 22523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“Most Popular”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phổ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 flipH="1">
            <a:off x="6858000" y="3962400"/>
            <a:ext cx="2011680" cy="914400"/>
          </a:xfrm>
          <a:prstGeom prst="wedgeRoundRectCallout">
            <a:avLst>
              <a:gd name="adj1" fmla="val 66436"/>
              <a:gd name="adj2" fmla="val -41172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“News”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phép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những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WB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eLibrary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ounded Rectangular Callout 15"/>
          <p:cNvSpPr/>
          <p:nvPr/>
        </p:nvSpPr>
        <p:spPr>
          <a:xfrm flipH="1">
            <a:off x="228600" y="4876800"/>
            <a:ext cx="2011680" cy="914400"/>
          </a:xfrm>
          <a:prstGeom prst="wedgeRoundRectCallout">
            <a:avLst>
              <a:gd name="adj1" fmla="val -77925"/>
              <a:gd name="adj2" fmla="val -182817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310640" y="2971800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 flipH="1">
            <a:off x="228600" y="2971800"/>
            <a:ext cx="2011680" cy="914400"/>
          </a:xfrm>
          <a:prstGeom prst="wedgeRoundRectCallout">
            <a:avLst>
              <a:gd name="adj1" fmla="val -77481"/>
              <a:gd name="adj2" fmla="val -81102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Banner 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chức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eLibrary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 flipH="1">
            <a:off x="6781800" y="1295400"/>
            <a:ext cx="2011680" cy="914400"/>
          </a:xfrm>
          <a:prstGeom prst="wedgeRoundRectCallout">
            <a:avLst>
              <a:gd name="adj1" fmla="val 68092"/>
              <a:gd name="adj2" fmla="val -33196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tài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khoản,logo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chức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 flipH="1">
            <a:off x="304800" y="1295400"/>
            <a:ext cx="2011680" cy="914400"/>
          </a:xfrm>
          <a:prstGeom prst="wedgeRoundRectCallout">
            <a:avLst>
              <a:gd name="adj1" fmla="val -78166"/>
              <a:gd name="adj2" fmla="val 17736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“Quick and Advanced Search”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378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QUICK &amp; ADVANCED SEARCH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 flipH="1">
            <a:off x="0" y="3733800"/>
            <a:ext cx="2011680" cy="914400"/>
          </a:xfrm>
          <a:prstGeom prst="wedgeRoundRectCallout">
            <a:avLst>
              <a:gd name="adj1" fmla="val -54927"/>
              <a:gd name="adj2" fmla="val 9261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B1B1D"/>
              </a:buClr>
            </a:pP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sách,chương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endParaRPr lang="en-US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6019800" y="2133600"/>
            <a:ext cx="126764" cy="4123348"/>
          </a:xfrm>
          <a:prstGeom prst="rightBrace">
            <a:avLst>
              <a:gd name="adj1" fmla="val 143273"/>
              <a:gd name="adj2" fmla="val 50000"/>
            </a:avLst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ounded Rectangular Callout 7"/>
          <p:cNvSpPr/>
          <p:nvPr/>
        </p:nvSpPr>
        <p:spPr>
          <a:xfrm flipH="1">
            <a:off x="6248400" y="2514600"/>
            <a:ext cx="2895600" cy="3276600"/>
          </a:xfrm>
          <a:prstGeom prst="wedgeRoundRectCallout">
            <a:avLst>
              <a:gd name="adj1" fmla="val 50246"/>
              <a:gd name="adj2" fmla="val -27806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9B1B1D"/>
              </a:buClr>
            </a:pP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“Anywhere” or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đề,tác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giả,tóm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key words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(e.g.,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gia,chủ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khóa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endParaRPr lang="en-US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endParaRPr lang="en-US" sz="125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lọc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sung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5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25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125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6324600" y="1176826"/>
            <a:ext cx="2362200" cy="914400"/>
          </a:xfrm>
          <a:prstGeom prst="wedgeRoundRectCallout">
            <a:avLst>
              <a:gd name="adj1" fmla="val -50402"/>
              <a:gd name="adj2" fmla="val 32018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9B1B1D"/>
              </a:buClr>
            </a:pP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Quick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advanced search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full </a:t>
            </a:r>
            <a:r>
              <a:rPr lang="en-US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text,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giả,tựa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đề,tóm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Left Brace 17"/>
          <p:cNvSpPr/>
          <p:nvPr/>
        </p:nvSpPr>
        <p:spPr>
          <a:xfrm>
            <a:off x="2209800" y="2362200"/>
            <a:ext cx="132658" cy="3852374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322" t="6542" r="32190"/>
          <a:stretch/>
        </p:blipFill>
        <p:spPr bwMode="auto">
          <a:xfrm>
            <a:off x="2362200" y="991258"/>
            <a:ext cx="3587294" cy="5309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6" name="Straight Connector 25"/>
          <p:cNvCxnSpPr>
            <a:endCxn id="11" idx="1"/>
          </p:cNvCxnSpPr>
          <p:nvPr/>
        </p:nvCxnSpPr>
        <p:spPr>
          <a:xfrm>
            <a:off x="4724400" y="1371600"/>
            <a:ext cx="1600200" cy="262426"/>
          </a:xfrm>
          <a:prstGeom prst="line">
            <a:avLst/>
          </a:prstGeom>
          <a:ln w="12700">
            <a:solidFill>
              <a:srgbClr val="9C1B1E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5855286" y="1634026"/>
            <a:ext cx="457200" cy="270974"/>
          </a:xfrm>
          <a:prstGeom prst="line">
            <a:avLst/>
          </a:prstGeom>
          <a:ln w="12700">
            <a:solidFill>
              <a:srgbClr val="9C1B1E"/>
            </a:solidFill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7467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6096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CHỨC NĂNG HIỂN THỊ WEB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36576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83147"/>
            <a:ext cx="4038600" cy="376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 flipV="1">
            <a:off x="76200" y="1357450"/>
            <a:ext cx="533400" cy="214514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09600" y="1758176"/>
            <a:ext cx="533400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571429" y="2667000"/>
            <a:ext cx="624840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9400" y="1556069"/>
            <a:ext cx="2286000" cy="1908601"/>
          </a:xfrm>
          <a:prstGeom prst="roundRect">
            <a:avLst/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phấm</a:t>
            </a:r>
            <a:endParaRPr lang="en-US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2651760" y="4191000"/>
            <a:ext cx="777240" cy="351263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986776"/>
            <a:ext cx="3962400" cy="4199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Oval 14"/>
          <p:cNvSpPr/>
          <p:nvPr/>
        </p:nvSpPr>
        <p:spPr>
          <a:xfrm>
            <a:off x="1447800" y="2116873"/>
            <a:ext cx="533400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51760" y="2637263"/>
            <a:ext cx="3886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2628900" y="2787805"/>
            <a:ext cx="601980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51574" y="4366631"/>
            <a:ext cx="762001" cy="2286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899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HIỂN THỊ THEO KHU VỰC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228600" y="1333501"/>
            <a:ext cx="2011680" cy="1333499"/>
          </a:xfrm>
          <a:prstGeom prst="wedgeRoundRectCallout">
            <a:avLst>
              <a:gd name="adj1" fmla="val 58138"/>
              <a:gd name="adj2" fmla="val 45192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ngắn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gọn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and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link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dẫn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nguồn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WB (e.g. WB data, country page and blogs)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015046" y="3194824"/>
            <a:ext cx="1676400" cy="1447800"/>
          </a:xfrm>
          <a:prstGeom prst="roundRect">
            <a:avLst/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Tùy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chỉnh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khu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vực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quốc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gia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keyword,tác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giả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,…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" name="Right Brace 9"/>
          <p:cNvSpPr/>
          <p:nvPr/>
        </p:nvSpPr>
        <p:spPr>
          <a:xfrm>
            <a:off x="6629400" y="1333501"/>
            <a:ext cx="385646" cy="4972758"/>
          </a:xfrm>
          <a:prstGeom prst="righ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228600" y="2985739"/>
            <a:ext cx="2011680" cy="914400"/>
          </a:xfrm>
          <a:prstGeom prst="wedgeRoundRectCallout">
            <a:avLst>
              <a:gd name="adj1" fmla="val 63419"/>
              <a:gd name="adj2" fmla="val -18389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Sắp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xếp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kết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quả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add to favorites, e-mail, download citations and get citations alerts 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373816" y="1473820"/>
            <a:ext cx="117486" cy="1371600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4601" y="1126177"/>
            <a:ext cx="4114799" cy="5180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ounded Rectangular Callout 7"/>
          <p:cNvSpPr/>
          <p:nvPr/>
        </p:nvSpPr>
        <p:spPr>
          <a:xfrm>
            <a:off x="228600" y="4602186"/>
            <a:ext cx="2011680" cy="1112814"/>
          </a:xfrm>
          <a:prstGeom prst="wedgeRoundRectCallout">
            <a:avLst>
              <a:gd name="adj1" fmla="val 70487"/>
              <a:gd name="adj2" fmla="val -7105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vắn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về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ấn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phẩm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PDF 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hoặc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HTML(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nếu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algn="ctr"/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514601" y="1295400"/>
            <a:ext cx="914399" cy="3048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14601" y="3314700"/>
            <a:ext cx="685800" cy="2286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14601" y="4498813"/>
            <a:ext cx="1406910" cy="2286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827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638800" cy="533400"/>
          </a:xfrm>
        </p:spPr>
        <p:txBody>
          <a:bodyPr>
            <a:normAutofit fontScale="90000"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HIỂN THỊ THEO BỘ SƯU TẬP: BOOKS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159462" y="1447800"/>
            <a:ext cx="2011680" cy="914400"/>
          </a:xfrm>
          <a:prstGeom prst="wedgeRoundRectCallout">
            <a:avLst>
              <a:gd name="adj1" fmla="val 62174"/>
              <a:gd name="adj2" fmla="val 35705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ounded Rectangular Callout 12"/>
          <p:cNvSpPr/>
          <p:nvPr/>
        </p:nvSpPr>
        <p:spPr>
          <a:xfrm>
            <a:off x="137160" y="3657600"/>
            <a:ext cx="2148840" cy="1981200"/>
          </a:xfrm>
          <a:prstGeom prst="wedgeRoundRectCallout">
            <a:avLst>
              <a:gd name="adj1" fmla="val 49890"/>
              <a:gd name="adj2" fmla="val -6717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“Series”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endParaRPr lang="en-US" sz="6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Flagships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Annuals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Data Publications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Regional Series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Topical Series</a:t>
            </a:r>
          </a:p>
          <a:p>
            <a:pPr marL="171450" indent="-171450">
              <a:buClr>
                <a:srgbClr val="9B1B1D"/>
              </a:buClr>
              <a:buFont typeface="Arial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Manuals/Handbooks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010400" y="1143000"/>
            <a:ext cx="2011680" cy="914400"/>
          </a:xfrm>
          <a:prstGeom prst="wedgeRoundRectCallout">
            <a:avLst>
              <a:gd name="adj1" fmla="val -62295"/>
              <a:gd name="adj2" fmla="val 21686"/>
              <a:gd name="adj3" fmla="val 16667"/>
            </a:avLst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Đăng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ký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nhận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báo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mới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liên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đến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bộ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sưu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tập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4354721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7352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533400"/>
            <a:ext cx="5791200" cy="533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NỘI DUNG TÓM TẮT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Rounded Rectangular Callout 8"/>
          <p:cNvSpPr/>
          <p:nvPr/>
        </p:nvSpPr>
        <p:spPr>
          <a:xfrm>
            <a:off x="6705600" y="1304693"/>
            <a:ext cx="2011680" cy="914400"/>
          </a:xfrm>
          <a:prstGeom prst="wedgeRoundRectCallout">
            <a:avLst>
              <a:gd name="adj1" fmla="val -63694"/>
              <a:gd name="adj2" fmla="val 26550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Thông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tin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bao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gồm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tổng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quan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chủ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ngày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xuất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bản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ISBN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301083" y="4038600"/>
            <a:ext cx="2011680" cy="1828800"/>
          </a:xfrm>
          <a:prstGeom prst="wedgeRoundRectCallout">
            <a:avLst>
              <a:gd name="adj1" fmla="val 62033"/>
              <a:gd name="adj2" fmla="val 3493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Clr>
                <a:srgbClr val="9C1B1E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dung,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tựa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đề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chính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cuốn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sách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171450" lvl="0" indent="-171450">
              <a:buClr>
                <a:srgbClr val="9C1B1E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Đọc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định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dạng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PDF or HTML</a:t>
            </a:r>
          </a:p>
          <a:p>
            <a:pPr marL="171450" lvl="0" indent="-171450">
              <a:buClr>
                <a:srgbClr val="9C1B1E"/>
              </a:buClr>
              <a:buFont typeface="Arial" pitchFamily="34" charset="0"/>
              <a:buChar char="•"/>
            </a:pP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tắt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và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đính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kèm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từng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301083" y="2667000"/>
            <a:ext cx="2011680" cy="914400"/>
          </a:xfrm>
          <a:prstGeom prst="wedgeRoundRectCallout">
            <a:avLst>
              <a:gd name="adj1" fmla="val 62219"/>
              <a:gd name="adj2" fmla="val 41943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Siêu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dữ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liệu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đính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kèm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thuận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tiện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tìm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kiếm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9224" y="1066800"/>
            <a:ext cx="3811575" cy="535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705600" y="2828612"/>
            <a:ext cx="2011680" cy="914400"/>
          </a:xfrm>
          <a:prstGeom prst="wedgeRoundRectCallout">
            <a:avLst>
              <a:gd name="adj1" fmla="val -164053"/>
              <a:gd name="adj2" fmla="val 51077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Download citation, get citation alerts, add chapters to “favorites”, or email</a:t>
            </a:r>
            <a:endParaRPr lang="en-US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304800" y="1219200"/>
            <a:ext cx="2011680" cy="915244"/>
          </a:xfrm>
          <a:prstGeom prst="wedgeRoundRectCallout">
            <a:avLst>
              <a:gd name="adj1" fmla="val 65469"/>
              <a:gd name="adj2" fmla="val 18264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Truy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cập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nhanh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nội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dung </a:t>
            </a:r>
            <a:r>
              <a:rPr lang="en-US" sz="1200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file PDF</a:t>
            </a:r>
            <a:endParaRPr lang="en-US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79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81B26-8C1F-4419-9A8F-F6D1AE445A7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Rounded Rectangular Callout 5"/>
          <p:cNvSpPr/>
          <p:nvPr/>
        </p:nvSpPr>
        <p:spPr>
          <a:xfrm>
            <a:off x="131606" y="1371600"/>
            <a:ext cx="2011680" cy="914400"/>
          </a:xfrm>
          <a:prstGeom prst="wedgeRoundRectCallout">
            <a:avLst>
              <a:gd name="adj1" fmla="val 59168"/>
              <a:gd name="adj2" fmla="val -63661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Link title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truy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&gt;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tựa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&gt;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sách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24615" y="5416612"/>
            <a:ext cx="2011680" cy="914400"/>
          </a:xfrm>
          <a:prstGeom prst="wedgeRoundRectCallout">
            <a:avLst>
              <a:gd name="adj1" fmla="val 63722"/>
              <a:gd name="adj2" fmla="val -82518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HTML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eft Brace 3"/>
          <p:cNvSpPr/>
          <p:nvPr/>
        </p:nvSpPr>
        <p:spPr>
          <a:xfrm>
            <a:off x="2297788" y="2057400"/>
            <a:ext cx="76200" cy="2900493"/>
          </a:xfrm>
          <a:prstGeom prst="leftBrace">
            <a:avLst/>
          </a:prstGeom>
          <a:ln w="19050">
            <a:solidFill>
              <a:srgbClr val="9B1B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207" t="6336" r="26075" b="1377"/>
          <a:stretch/>
        </p:blipFill>
        <p:spPr bwMode="auto">
          <a:xfrm>
            <a:off x="2385139" y="1143000"/>
            <a:ext cx="4491989" cy="518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124615" y="2819400"/>
            <a:ext cx="2011680" cy="1005840"/>
          </a:xfrm>
          <a:prstGeom prst="wedgeRoundRectCallout">
            <a:avLst>
              <a:gd name="adj1" fmla="val 58639"/>
              <a:gd name="adj2" fmla="val -63146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Download chapter, download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liệu,bảng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dữ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endParaRPr lang="en-US" sz="13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85139" y="1143000"/>
            <a:ext cx="4491989" cy="518159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ular Callout 12"/>
          <p:cNvSpPr/>
          <p:nvPr/>
        </p:nvSpPr>
        <p:spPr>
          <a:xfrm>
            <a:off x="7010400" y="2286000"/>
            <a:ext cx="2011680" cy="914400"/>
          </a:xfrm>
          <a:prstGeom prst="wedgeRoundRectCallout">
            <a:avLst>
              <a:gd name="adj1" fmla="val -131717"/>
              <a:gd name="adj2" fmla="val -108975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7010400" y="4267200"/>
            <a:ext cx="2011680" cy="914400"/>
          </a:xfrm>
          <a:prstGeom prst="wedgeRoundRectCallout">
            <a:avLst>
              <a:gd name="adj1" fmla="val -133448"/>
              <a:gd name="adj2" fmla="val 35992"/>
              <a:gd name="adj3" fmla="val 16667"/>
            </a:avLst>
          </a:prstGeom>
          <a:solidFill>
            <a:schemeClr val="bg1"/>
          </a:solidFill>
          <a:ln>
            <a:solidFill>
              <a:srgbClr val="9B1B1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sz="13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3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endParaRPr lang="en-US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2414876" y="2057400"/>
            <a:ext cx="1073507" cy="228600"/>
          </a:xfrm>
          <a:prstGeom prst="ellipse">
            <a:avLst/>
          </a:prstGeom>
          <a:noFill/>
          <a:ln>
            <a:solidFill>
              <a:srgbClr val="9C1B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HTML </a:t>
            </a:r>
            <a:r>
              <a:rPr lang="en-US" dirty="0" err="1" smtClean="0"/>
              <a:t>cho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</a:t>
            </a:r>
            <a:r>
              <a:rPr lang="en-US" dirty="0" err="1" smtClean="0"/>
              <a:t>ấn</a:t>
            </a:r>
            <a:r>
              <a:rPr lang="en-US" dirty="0" smtClean="0"/>
              <a:t> </a:t>
            </a:r>
            <a:r>
              <a:rPr lang="en-US" dirty="0" err="1" smtClean="0"/>
              <a:t>phẩm</a:t>
            </a:r>
            <a:r>
              <a:rPr lang="en-US" dirty="0" smtClean="0"/>
              <a:t> </a:t>
            </a:r>
            <a:r>
              <a:rPr lang="en-US" dirty="0" err="1" smtClean="0"/>
              <a:t>mới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7605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WMC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8023</TotalTime>
  <Words>994</Words>
  <Application>Microsoft Office PowerPoint</Application>
  <PresentationFormat>On-screen Show (4:3)</PresentationFormat>
  <Paragraphs>156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1_WMC Powerpoint</vt:lpstr>
      <vt:lpstr>World Bank eLibrary User Guide</vt:lpstr>
      <vt:lpstr>Slide 2</vt:lpstr>
      <vt:lpstr>HOME PAGE</vt:lpstr>
      <vt:lpstr>QUICK &amp; ADVANCED SEARCH</vt:lpstr>
      <vt:lpstr>CHỨC NĂNG HIỂN THỊ WEB</vt:lpstr>
      <vt:lpstr>HIỂN THỊ THEO KHU VỰC</vt:lpstr>
      <vt:lpstr>HIỂN THỊ THEO BỘ SƯU TẬP: BOOKS</vt:lpstr>
      <vt:lpstr>NỘI DUNG TÓM TẮT</vt:lpstr>
      <vt:lpstr>HTML cho những ấn phẩm mới </vt:lpstr>
      <vt:lpstr>HIỂN THỊ THEO BỘ SƯU TẬP: JOURNALS</vt:lpstr>
      <vt:lpstr>NỘI DUNG TẠP CHÍ</vt:lpstr>
      <vt:lpstr>NỘI DUNG BÀI VIẾT TRONG TẠP CHÍ</vt:lpstr>
      <vt:lpstr>Slide 13</vt:lpstr>
      <vt:lpstr>WHY CREATE A USER ACCOUNT?</vt:lpstr>
      <vt:lpstr>QUẢN LÝ ACCOUNT CÁ NHÂN</vt:lpstr>
      <vt:lpstr>FAVORITES &amp; SAVED SEARCHES</vt:lpstr>
      <vt:lpstr>FAVORITES</vt:lpstr>
      <vt:lpstr>SAVED SEARCHES</vt:lpstr>
      <vt:lpstr>Slide 19</vt:lpstr>
      <vt:lpstr>LIBRARY SERVICES</vt:lpstr>
      <vt:lpstr>MANAGE YOUR ADMINISTRATOR ACCOUNT</vt:lpstr>
      <vt:lpstr>DISCOVERY SERVICES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Robin Thompson</dc:creator>
  <cp:lastModifiedBy>Shinigami</cp:lastModifiedBy>
  <cp:revision>515</cp:revision>
  <cp:lastPrinted>2013-10-01T14:53:13Z</cp:lastPrinted>
  <dcterms:created xsi:type="dcterms:W3CDTF">2013-06-24T14:01:23Z</dcterms:created>
  <dcterms:modified xsi:type="dcterms:W3CDTF">2014-11-26T08:55:48Z</dcterms:modified>
</cp:coreProperties>
</file>