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87" r:id="rId2"/>
    <p:sldId id="303" r:id="rId3"/>
    <p:sldId id="289" r:id="rId4"/>
    <p:sldId id="290" r:id="rId5"/>
    <p:sldId id="291" r:id="rId6"/>
    <p:sldId id="288" r:id="rId7"/>
    <p:sldId id="271" r:id="rId8"/>
    <p:sldId id="292" r:id="rId9"/>
    <p:sldId id="272" r:id="rId10"/>
    <p:sldId id="273" r:id="rId11"/>
    <p:sldId id="293" r:id="rId12"/>
    <p:sldId id="294" r:id="rId13"/>
    <p:sldId id="295" r:id="rId14"/>
    <p:sldId id="296" r:id="rId15"/>
    <p:sldId id="300" r:id="rId16"/>
    <p:sldId id="276" r:id="rId17"/>
    <p:sldId id="277" r:id="rId18"/>
    <p:sldId id="278" r:id="rId19"/>
    <p:sldId id="279" r:id="rId20"/>
    <p:sldId id="299" r:id="rId21"/>
    <p:sldId id="301" r:id="rId22"/>
    <p:sldId id="302" r:id="rId23"/>
    <p:sldId id="298"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3728" autoAdjust="0"/>
  </p:normalViewPr>
  <p:slideViewPr>
    <p:cSldViewPr>
      <p:cViewPr varScale="1">
        <p:scale>
          <a:sx n="73" d="100"/>
          <a:sy n="73" d="100"/>
        </p:scale>
        <p:origin x="-1296" y="-108"/>
      </p:cViewPr>
      <p:guideLst>
        <p:guide orient="horz" pos="2160"/>
        <p:guide pos="2880"/>
      </p:guideLst>
    </p:cSldViewPr>
  </p:slideViewPr>
  <p:outlineViewPr>
    <p:cViewPr>
      <p:scale>
        <a:sx n="33" d="100"/>
        <a:sy n="33" d="100"/>
      </p:scale>
      <p:origin x="0" y="31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757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57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57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757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60BDAE84-6DB1-45D7-94DC-FC112375501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C0982793-30CB-46DF-BB31-918036025BEF}" type="slidenum">
              <a:rPr lang="en-US" smtClean="0"/>
              <a:pPr/>
              <a:t>1</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90C8B7EB-30D2-4FA3-977D-D808FCED5C30}" type="slidenum">
              <a:rPr lang="en-US" smtClean="0"/>
              <a:pPr/>
              <a:t>11</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F3C0ABE-87CA-494B-9D59-CD825B8B80E1}" type="slidenum">
              <a:rPr lang="en-US" smtClean="0"/>
              <a:pPr/>
              <a:t>12</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BA6B33C-4199-45AF-AD8C-D264200E779E}" type="slidenum">
              <a:rPr lang="en-US" smtClean="0"/>
              <a:pPr/>
              <a:t>13</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5A06BC07-DE57-4BCB-9720-51A16DDD0D40}" type="slidenum">
              <a:rPr lang="en-US" smtClean="0"/>
              <a:pPr/>
              <a:t>14</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8E0A6D97-B8A2-4DAE-8C61-308457C2BA4E}" type="slidenum">
              <a:rPr lang="en-US" smtClean="0"/>
              <a:pPr/>
              <a:t>15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69EC6AEB-38F8-4A4B-9E59-A47DD1967D83}" type="slidenum">
              <a:rPr lang="en-US" smtClean="0"/>
              <a:pPr/>
              <a:t>16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698BFF02-91DB-4B5A-8BE3-FBCF3182D061}" type="slidenum">
              <a:rPr lang="en-US" smtClean="0"/>
              <a:pPr/>
              <a:t>17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E78533E2-AEF1-435C-8AC2-61B231433283}" type="slidenum">
              <a:rPr lang="en-US" smtClean="0"/>
              <a:pPr/>
              <a:t>18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DB8FD9E0-3B40-41CF-BF57-40DB8BA244D4}" type="slidenum">
              <a:rPr lang="en-US" smtClean="0"/>
              <a:pPr/>
              <a:t>19</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8B0CECA-7C47-4A01-B9F6-B223DF597388}" type="slidenum">
              <a:rPr lang="en-US" smtClean="0"/>
              <a:pPr/>
              <a:t>20</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01F8DB3-C136-421E-98A5-111CE49F2F53}" type="slidenum">
              <a:rPr lang="en-US" smtClean="0"/>
              <a:pPr/>
              <a:t>3</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55C2F0D-CE60-4E44-A60A-4374FA5C3308}" type="slidenum">
              <a:rPr lang="en-US" smtClean="0"/>
              <a:pPr/>
              <a:t>21</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B6B739D-3659-4B2F-9AF8-7305D381173E}" type="slidenum">
              <a:rPr lang="en-US" smtClean="0"/>
              <a:pPr/>
              <a:t>22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69BE4889-90D0-4A7C-A0F7-94FF0239EB0C}" type="slidenum">
              <a:rPr lang="en-US" smtClean="0"/>
              <a:pPr/>
              <a:t>23</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62DEB2BD-84DE-4A07-B60E-86611439492C}" type="slidenum">
              <a:rPr lang="en-US" smtClean="0"/>
              <a:pPr/>
              <a:t>4</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60DCD126-0D6D-4623-A024-6A259C7CE329}" type="slidenum">
              <a:rPr lang="en-US" smtClean="0"/>
              <a:pPr/>
              <a:t>5</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0B8DD88D-A834-4AB2-A9FE-77519A41F9CC}" type="slidenum">
              <a:rPr lang="en-US" smtClean="0"/>
              <a:pPr/>
              <a:t>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5BC1D55D-4724-4D5F-BB31-3AFB98C96802}" type="slidenum">
              <a:rPr lang="en-US" smtClean="0"/>
              <a:pPr/>
              <a:t>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C75382B9-EF5B-4BC8-AC73-6F7D54276674}" type="slidenum">
              <a:rPr lang="en-US" smtClean="0"/>
              <a:pPr/>
              <a:t>8</a:t>
            </a:fld>
            <a:endParaRPr lang="en-US"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78D8D347-A532-41E0-B328-259FF0DB652C}" type="slidenum">
              <a:rPr lang="en-US" smtClean="0"/>
              <a:pPr/>
              <a:t>9</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393D38AA-BAB5-4062-98F6-8304DCA4A87D}" type="slidenum">
              <a:rPr lang="en-US" smtClean="0"/>
              <a:pPr/>
              <a:t>10</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vi-VN"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vi-VN" sz="2400">
              <a:latin typeface="Times New Roman" pitchFamily="18" charset="0"/>
            </a:endParaRPr>
          </a:p>
        </p:txBody>
      </p:sp>
      <p:sp>
        <p:nvSpPr>
          <p:cNvPr id="5122" name="Rectangle 2"/>
          <p:cNvSpPr>
            <a:spLocks noGrp="1" noChangeArrowheads="1"/>
          </p:cNvSpPr>
          <p:nvPr>
            <p:ph type="ctrTitle"/>
          </p:nvPr>
        </p:nvSpPr>
        <p:spPr>
          <a:xfrm>
            <a:off x="685800" y="990600"/>
            <a:ext cx="7772400" cy="1371600"/>
          </a:xfrm>
        </p:spPr>
        <p:txBody>
          <a:bodyPr/>
          <a:lstStyle>
            <a:lvl1pPr>
              <a:defRPr sz="4000"/>
            </a:lvl1pPr>
          </a:lstStyle>
          <a:p>
            <a:r>
              <a:rPr lang="en-US"/>
              <a:t>Click to edit Master title style</a:t>
            </a:r>
          </a:p>
        </p:txBody>
      </p:sp>
      <p:sp>
        <p:nvSpPr>
          <p:cNvPr id="5123"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fld id="{2E1374D7-10B1-42A8-9100-091A07080A35}" type="datetime1">
              <a:rPr lang="en-US"/>
              <a:pPr>
                <a:defRPr/>
              </a:pPr>
              <a:t>7/24/2014</a:t>
            </a:fld>
            <a:endParaRPr lang="en-US"/>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D3103918-3882-43E4-8314-52AB87C4B8F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vl1pPr>
          </a:lstStyle>
          <a:p>
            <a:pPr>
              <a:defRPr/>
            </a:pPr>
            <a:fld id="{B3327351-EBF5-4F44-BC8A-0E318139B58E}" type="datetime1">
              <a:rPr lang="en-US"/>
              <a:pPr>
                <a:defRPr/>
              </a:pPr>
              <a:t>7/24/2014</a:t>
            </a:fld>
            <a:endParaRPr lang="en-US"/>
          </a:p>
        </p:txBody>
      </p:sp>
      <p:sp>
        <p:nvSpPr>
          <p:cNvPr id="5" name="Rectangle 7"/>
          <p:cNvSpPr>
            <a:spLocks noGrp="1" noChangeArrowheads="1"/>
          </p:cNvSpPr>
          <p:nvPr>
            <p:ph type="ftr" sz="quarter" idx="11"/>
          </p:nvPr>
        </p:nvSpPr>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743B1913-5630-4066-9A90-A2608A55AF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vl1pPr>
          </a:lstStyle>
          <a:p>
            <a:pPr>
              <a:defRPr/>
            </a:pPr>
            <a:fld id="{D9D98288-55C9-4EDE-A388-E004C117C609}" type="datetime1">
              <a:rPr lang="en-US"/>
              <a:pPr>
                <a:defRPr/>
              </a:pPr>
              <a:t>7/24/2014</a:t>
            </a:fld>
            <a:endParaRPr lang="en-US"/>
          </a:p>
        </p:txBody>
      </p:sp>
      <p:sp>
        <p:nvSpPr>
          <p:cNvPr id="5" name="Rectangle 7"/>
          <p:cNvSpPr>
            <a:spLocks noGrp="1" noChangeArrowheads="1"/>
          </p:cNvSpPr>
          <p:nvPr>
            <p:ph type="ftr" sz="quarter" idx="11"/>
          </p:nvPr>
        </p:nvSpPr>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823A3F70-C587-43F6-B37E-DC0D50F931F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fld id="{0642F595-639B-49F2-8456-23451A3A89CC}" type="datetime1">
              <a:rPr lang="en-US"/>
              <a:pPr>
                <a:defRPr/>
              </a:pPr>
              <a:t>7/24/2014</a:t>
            </a:fld>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26D2ADB5-E229-4A19-9157-A5FFC68E68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p:txBody>
          <a:bodyPr/>
          <a:lstStyle>
            <a:lvl1pPr>
              <a:defRPr/>
            </a:lvl1pPr>
          </a:lstStyle>
          <a:p>
            <a:pPr>
              <a:defRPr/>
            </a:pPr>
            <a:fld id="{CD53CD73-E075-4491-AC8A-526BF0F90812}" type="datetime1">
              <a:rPr lang="en-US"/>
              <a:pPr>
                <a:defRPr/>
              </a:pPr>
              <a:t>7/24/2014</a:t>
            </a:fld>
            <a:endParaRPr lang="en-US"/>
          </a:p>
        </p:txBody>
      </p:sp>
      <p:sp>
        <p:nvSpPr>
          <p:cNvPr id="5" name="Rectangle 7"/>
          <p:cNvSpPr>
            <a:spLocks noGrp="1" noChangeArrowheads="1"/>
          </p:cNvSpPr>
          <p:nvPr>
            <p:ph type="ftr" sz="quarter" idx="11"/>
          </p:nvPr>
        </p:nvSpPr>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E0A5AA8C-FA08-4653-991C-8896F37F634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p:txBody>
          <a:bodyPr/>
          <a:lstStyle>
            <a:lvl1pPr>
              <a:defRPr/>
            </a:lvl1pPr>
          </a:lstStyle>
          <a:p>
            <a:pPr>
              <a:defRPr/>
            </a:pPr>
            <a:fld id="{431685DB-7500-4B39-BDD2-2B8933EFDCEA}" type="datetime1">
              <a:rPr lang="en-US"/>
              <a:pPr>
                <a:defRPr/>
              </a:pPr>
              <a:t>7/24/2014</a:t>
            </a:fld>
            <a:endParaRPr lang="en-US"/>
          </a:p>
        </p:txBody>
      </p:sp>
      <p:sp>
        <p:nvSpPr>
          <p:cNvPr id="5" name="Rectangle 7"/>
          <p:cNvSpPr>
            <a:spLocks noGrp="1" noChangeArrowheads="1"/>
          </p:cNvSpPr>
          <p:nvPr>
            <p:ph type="ftr" sz="quarter" idx="11"/>
          </p:nvPr>
        </p:nvSpPr>
        <p:spPr/>
        <p:txBody>
          <a:bodyPr/>
          <a:lstStyle>
            <a:lvl1pPr>
              <a:defRPr/>
            </a:lvl1pPr>
          </a:lstStyle>
          <a:p>
            <a:pPr>
              <a:defRPr/>
            </a:pPr>
            <a:endParaRPr lang="en-US"/>
          </a:p>
        </p:txBody>
      </p:sp>
      <p:sp>
        <p:nvSpPr>
          <p:cNvPr id="6" name="Rectangle 8"/>
          <p:cNvSpPr>
            <a:spLocks noGrp="1" noChangeArrowheads="1"/>
          </p:cNvSpPr>
          <p:nvPr>
            <p:ph type="sldNum" sz="quarter" idx="12"/>
          </p:nvPr>
        </p:nvSpPr>
        <p:spPr/>
        <p:txBody>
          <a:bodyPr/>
          <a:lstStyle>
            <a:lvl1pPr>
              <a:defRPr/>
            </a:lvl1pPr>
          </a:lstStyle>
          <a:p>
            <a:pPr>
              <a:defRPr/>
            </a:pPr>
            <a:fld id="{4018185F-1E4A-4BDF-A030-23E84A671E4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p:txBody>
          <a:bodyPr/>
          <a:lstStyle>
            <a:lvl1pPr>
              <a:defRPr/>
            </a:lvl1pPr>
          </a:lstStyle>
          <a:p>
            <a:pPr>
              <a:defRPr/>
            </a:pPr>
            <a:fld id="{72F3D8C6-65F2-4F77-9439-E5E5ED9E48D0}" type="datetime1">
              <a:rPr lang="en-US"/>
              <a:pPr>
                <a:defRPr/>
              </a:pPr>
              <a:t>7/24/2014</a:t>
            </a:fld>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84A037A2-A56A-46A0-8519-BF72B8F56C0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p:txBody>
          <a:bodyPr/>
          <a:lstStyle>
            <a:lvl1pPr>
              <a:defRPr/>
            </a:lvl1pPr>
          </a:lstStyle>
          <a:p>
            <a:pPr>
              <a:defRPr/>
            </a:pPr>
            <a:fld id="{B4464690-F989-4EB5-B413-93AE0FE8A99F}" type="datetime1">
              <a:rPr lang="en-US"/>
              <a:pPr>
                <a:defRPr/>
              </a:pPr>
              <a:t>7/24/2014</a:t>
            </a:fld>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864DAB47-867B-4DCE-B76C-B1C8782A797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p:txBody>
          <a:bodyPr/>
          <a:lstStyle>
            <a:lvl1pPr>
              <a:defRPr/>
            </a:lvl1pPr>
          </a:lstStyle>
          <a:p>
            <a:pPr>
              <a:defRPr/>
            </a:pPr>
            <a:fld id="{C1C278AE-7FF8-4685-B8DC-C5B7FC4059C6}" type="datetime1">
              <a:rPr lang="en-US"/>
              <a:pPr>
                <a:defRPr/>
              </a:pPr>
              <a:t>7/24/2014</a:t>
            </a:fld>
            <a:endParaRPr lang="en-US"/>
          </a:p>
        </p:txBody>
      </p:sp>
      <p:sp>
        <p:nvSpPr>
          <p:cNvPr id="4" name="Rectangle 7"/>
          <p:cNvSpPr>
            <a:spLocks noGrp="1" noChangeArrowheads="1"/>
          </p:cNvSpPr>
          <p:nvPr>
            <p:ph type="ftr" sz="quarter" idx="11"/>
          </p:nvPr>
        </p:nvSpPr>
        <p:spPr/>
        <p:txBody>
          <a:bodyPr/>
          <a:lstStyle>
            <a:lvl1pPr>
              <a:defRPr/>
            </a:lvl1pPr>
          </a:lstStyle>
          <a:p>
            <a:pPr>
              <a:defRPr/>
            </a:pPr>
            <a:endParaRPr lang="en-US"/>
          </a:p>
        </p:txBody>
      </p:sp>
      <p:sp>
        <p:nvSpPr>
          <p:cNvPr id="5" name="Rectangle 8"/>
          <p:cNvSpPr>
            <a:spLocks noGrp="1" noChangeArrowheads="1"/>
          </p:cNvSpPr>
          <p:nvPr>
            <p:ph type="sldNum" sz="quarter" idx="12"/>
          </p:nvPr>
        </p:nvSpPr>
        <p:spPr/>
        <p:txBody>
          <a:bodyPr/>
          <a:lstStyle>
            <a:lvl1pPr>
              <a:defRPr/>
            </a:lvl1pPr>
          </a:lstStyle>
          <a:p>
            <a:pPr>
              <a:defRPr/>
            </a:pPr>
            <a:fld id="{22879B5B-C047-4B85-A767-81613312E3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a:lvl1pPr>
          </a:lstStyle>
          <a:p>
            <a:pPr>
              <a:defRPr/>
            </a:pPr>
            <a:fld id="{9D561F30-00B5-40FE-BEBC-416CE1C6C65C}" type="datetime1">
              <a:rPr lang="en-US"/>
              <a:pPr>
                <a:defRPr/>
              </a:pPr>
              <a:t>7/24/2014</a:t>
            </a:fld>
            <a:endParaRPr lang="en-US"/>
          </a:p>
        </p:txBody>
      </p:sp>
      <p:sp>
        <p:nvSpPr>
          <p:cNvPr id="3" name="Rectangle 7"/>
          <p:cNvSpPr>
            <a:spLocks noGrp="1" noChangeArrowheads="1"/>
          </p:cNvSpPr>
          <p:nvPr>
            <p:ph type="ftr" sz="quarter" idx="11"/>
          </p:nvPr>
        </p:nvSpPr>
        <p:spPr/>
        <p:txBody>
          <a:bodyPr/>
          <a:lstStyle>
            <a:lvl1pPr>
              <a:defRPr/>
            </a:lvl1pPr>
          </a:lstStyle>
          <a:p>
            <a:pPr>
              <a:defRPr/>
            </a:pPr>
            <a:endParaRPr lang="en-US"/>
          </a:p>
        </p:txBody>
      </p:sp>
      <p:sp>
        <p:nvSpPr>
          <p:cNvPr id="4" name="Rectangle 8"/>
          <p:cNvSpPr>
            <a:spLocks noGrp="1" noChangeArrowheads="1"/>
          </p:cNvSpPr>
          <p:nvPr>
            <p:ph type="sldNum" sz="quarter" idx="12"/>
          </p:nvPr>
        </p:nvSpPr>
        <p:spPr/>
        <p:txBody>
          <a:bodyPr/>
          <a:lstStyle>
            <a:lvl1pPr>
              <a:defRPr/>
            </a:lvl1pPr>
          </a:lstStyle>
          <a:p>
            <a:pPr>
              <a:defRPr/>
            </a:pPr>
            <a:fld id="{71450E42-E544-44B0-B1AC-0E36DCDF16D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a:lvl1pPr>
          </a:lstStyle>
          <a:p>
            <a:pPr>
              <a:defRPr/>
            </a:pPr>
            <a:fld id="{0280E2DB-48EF-4363-86FB-96411FF03E7F}" type="datetime1">
              <a:rPr lang="en-US"/>
              <a:pPr>
                <a:defRPr/>
              </a:pPr>
              <a:t>7/24/2014</a:t>
            </a:fld>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B5EB4104-EC0B-4963-A1F2-1850EB8D69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p:txBody>
          <a:bodyPr/>
          <a:lstStyle>
            <a:lvl1pPr>
              <a:defRPr/>
            </a:lvl1pPr>
          </a:lstStyle>
          <a:p>
            <a:pPr>
              <a:defRPr/>
            </a:pPr>
            <a:fld id="{456268D3-35CE-406B-B952-0EB90D6AAF60}" type="datetime1">
              <a:rPr lang="en-US"/>
              <a:pPr>
                <a:defRPr/>
              </a:pPr>
              <a:t>7/24/2014</a:t>
            </a:fld>
            <a:endParaRPr lang="en-US"/>
          </a:p>
        </p:txBody>
      </p:sp>
      <p:sp>
        <p:nvSpPr>
          <p:cNvPr id="6" name="Rectangle 7"/>
          <p:cNvSpPr>
            <a:spLocks noGrp="1" noChangeArrowheads="1"/>
          </p:cNvSpPr>
          <p:nvPr>
            <p:ph type="ftr" sz="quarter" idx="11"/>
          </p:nvPr>
        </p:nvSpPr>
        <p:spPr/>
        <p:txBody>
          <a:bodyPr/>
          <a:lstStyle>
            <a:lvl1pPr>
              <a:defRPr/>
            </a:lvl1pPr>
          </a:lstStyle>
          <a:p>
            <a:pPr>
              <a:defRPr/>
            </a:pPr>
            <a:endParaRPr lang="en-US"/>
          </a:p>
        </p:txBody>
      </p:sp>
      <p:sp>
        <p:nvSpPr>
          <p:cNvPr id="7" name="Rectangle 8"/>
          <p:cNvSpPr>
            <a:spLocks noGrp="1" noChangeArrowheads="1"/>
          </p:cNvSpPr>
          <p:nvPr>
            <p:ph type="sldNum" sz="quarter" idx="12"/>
          </p:nvPr>
        </p:nvSpPr>
        <p:spPr/>
        <p:txBody>
          <a:bodyPr/>
          <a:lstStyle>
            <a:lvl1pPr>
              <a:defRPr/>
            </a:lvl1pPr>
          </a:lstStyle>
          <a:p>
            <a:pPr>
              <a:defRPr/>
            </a:pPr>
            <a:fld id="{C3ABB7C6-BC28-41C1-BBD7-6C0210B49E2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43"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pPr eaLnBrk="1" hangingPunct="1">
              <a:defRPr/>
            </a:pPr>
            <a:endParaRPr lang="vi-VN" sz="2400">
              <a:latin typeface="Times New Roman" pitchFamily="18" charset="0"/>
            </a:endParaRPr>
          </a:p>
        </p:txBody>
      </p:sp>
      <p:sp>
        <p:nvSpPr>
          <p:cNvPr id="410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pPr>
              <a:defRPr/>
            </a:pPr>
            <a:endParaRPr lang="en-US"/>
          </a:p>
        </p:txBody>
      </p:sp>
      <p:sp>
        <p:nvSpPr>
          <p:cNvPr id="410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fld id="{75B0E98B-BA2B-4262-AB5D-C339DC0565DF}" type="datetime1">
              <a:rPr lang="en-US"/>
              <a:pPr>
                <a:defRPr/>
              </a:pPr>
              <a:t>7/24/2014</a:t>
            </a:fld>
            <a:endParaRPr lang="en-US"/>
          </a:p>
        </p:txBody>
      </p:sp>
      <p:sp>
        <p:nvSpPr>
          <p:cNvPr id="410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en-US"/>
          </a:p>
        </p:txBody>
      </p:sp>
      <p:sp>
        <p:nvSpPr>
          <p:cNvPr id="410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1691D426-FED6-4F6D-827E-CB09BD0F72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4" r:id="rId1"/>
    <p:sldLayoutId id="2147483875" r:id="rId2"/>
    <p:sldLayoutId id="2147483876" r:id="rId3"/>
    <p:sldLayoutId id="2147483877" r:id="rId4"/>
    <p:sldLayoutId id="2147483878" r:id="rId5"/>
    <p:sldLayoutId id="2147483879" r:id="rId6"/>
    <p:sldLayoutId id="2147483880" r:id="rId7"/>
    <p:sldLayoutId id="2147483881" r:id="rId8"/>
    <p:sldLayoutId id="2147483882" r:id="rId9"/>
    <p:sldLayoutId id="2147483883" r:id="rId10"/>
    <p:sldLayoutId id="2147483884" r:id="rId11"/>
    <p:sldLayoutId id="2147483885" r:id="rId12"/>
  </p:sldLayoutIdLst>
  <p:timing>
    <p:tnLst>
      <p:par>
        <p:cTn id="1" dur="indefinite" restart="never" nodeType="tmRoot"/>
      </p:par>
    </p:tnLst>
  </p:timing>
  <p:hf hdr="0" ft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itchFamily="2" charset="2"/>
        <a:buChar char="n"/>
        <a:defRPr sz="2600">
          <a:solidFill>
            <a:schemeClr val="tx1"/>
          </a:solidFill>
          <a:latin typeface="+mn-lt"/>
        </a:defRPr>
      </a:lvl2pPr>
      <a:lvl3pPr marL="1304925" indent="-395288" algn="l" rtl="0" eaLnBrk="0" fontAlgn="base" hangingPunct="0">
        <a:spcBef>
          <a:spcPct val="20000"/>
        </a:spcBef>
        <a:spcAft>
          <a:spcPct val="0"/>
        </a:spcAft>
        <a:buClr>
          <a:schemeClr val="accent2"/>
        </a:buClr>
        <a:buFont typeface="Wingdings" pitchFamily="2" charset="2"/>
        <a:buChar char="o"/>
        <a:defRPr sz="2300">
          <a:solidFill>
            <a:schemeClr val="tx1"/>
          </a:solidFill>
          <a:latin typeface="+mn-lt"/>
        </a:defRPr>
      </a:lvl3pPr>
      <a:lvl4pPr marL="1693863" indent="-387350" algn="l" rtl="0" eaLnBrk="0" fontAlgn="base" hangingPunct="0">
        <a:spcBef>
          <a:spcPct val="20000"/>
        </a:spcBef>
        <a:spcAft>
          <a:spcPct val="0"/>
        </a:spcAft>
        <a:buClr>
          <a:schemeClr val="accent2"/>
        </a:buClr>
        <a:buFont typeface="Wingdings" pitchFamily="2" charset="2"/>
        <a:buChar char="n"/>
        <a:defRPr sz="2000">
          <a:solidFill>
            <a:schemeClr val="tx1"/>
          </a:solidFill>
          <a:latin typeface="+mn-lt"/>
        </a:defRPr>
      </a:lvl4pPr>
      <a:lvl5pPr marL="2093913" indent="-398463" algn="l" rtl="0" eaLnBrk="0" fontAlgn="base" hangingPunct="0">
        <a:spcBef>
          <a:spcPct val="25000"/>
        </a:spcBef>
        <a:spcAft>
          <a:spcPct val="0"/>
        </a:spcAft>
        <a:buClr>
          <a:schemeClr val="accent2"/>
        </a:buClr>
        <a:buFont typeface="Wingdings" pitchFamily="2" charset="2"/>
        <a:buChar char="§"/>
        <a:defRPr sz="2000">
          <a:solidFill>
            <a:schemeClr val="tx1"/>
          </a:solidFill>
          <a:latin typeface="+mn-lt"/>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jpeg"/><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3.jpeg"/><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3.jpeg"/><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3.jpeg"/><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3.jpeg"/><Relationship Id="rId4" Type="http://schemas.openxmlformats.org/officeDocument/2006/relationships/oleObject" Target="../embeddings/oleObject9.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3.jpeg"/><Relationship Id="rId5" Type="http://schemas.openxmlformats.org/officeDocument/2006/relationships/oleObject" Target="../embeddings/oleObject11.bin"/><Relationship Id="rId4" Type="http://schemas.openxmlformats.org/officeDocument/2006/relationships/oleObject" Target="../embeddings/oleObject10.bin"/></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3.jpeg"/><Relationship Id="rId4" Type="http://schemas.openxmlformats.org/officeDocument/2006/relationships/oleObject" Target="../embeddings/oleObject12.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3.jpeg"/><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2895600" cy="6858000"/>
          </a:xfrm>
          <a:prstGeom prst="rect">
            <a:avLst/>
          </a:prstGeom>
          <a:solidFill>
            <a:schemeClr val="bg1"/>
          </a:solidFill>
          <a:ln w="9525">
            <a:solidFill>
              <a:schemeClr val="tx1"/>
            </a:solidFill>
            <a:miter lim="800000"/>
            <a:headEnd/>
            <a:tailEnd/>
          </a:ln>
        </p:spPr>
        <p:txBody>
          <a:bodyPr wrap="none" anchor="ctr"/>
          <a:lstStyle/>
          <a:p>
            <a:pPr algn="ctr"/>
            <a:r>
              <a:rPr kumimoji="1" lang="en-US" sz="2000" b="1">
                <a:solidFill>
                  <a:schemeClr val="accent2"/>
                </a:solidFill>
                <a:latin typeface="Times New Roman" pitchFamily="18" charset="0"/>
                <a:cs typeface="Times New Roman" pitchFamily="18" charset="0"/>
              </a:rPr>
              <a:t>Học Viện Tài Chính</a:t>
            </a:r>
          </a:p>
          <a:p>
            <a:pPr algn="ctr"/>
            <a:r>
              <a:rPr kumimoji="1" lang="en-US" sz="2000" b="1">
                <a:solidFill>
                  <a:schemeClr val="accent2"/>
                </a:solidFill>
                <a:latin typeface="Times New Roman" pitchFamily="18" charset="0"/>
                <a:cs typeface="Times New Roman" pitchFamily="18" charset="0"/>
              </a:rPr>
              <a:t>Bộ Môn TCDN</a:t>
            </a:r>
          </a:p>
        </p:txBody>
      </p:sp>
      <p:sp>
        <p:nvSpPr>
          <p:cNvPr id="23555" name="Rectangle 3"/>
          <p:cNvSpPr>
            <a:spLocks noChangeArrowheads="1"/>
          </p:cNvSpPr>
          <p:nvPr/>
        </p:nvSpPr>
        <p:spPr bwMode="auto">
          <a:xfrm>
            <a:off x="2895600" y="0"/>
            <a:ext cx="6248400" cy="6858000"/>
          </a:xfrm>
          <a:prstGeom prst="rect">
            <a:avLst/>
          </a:prstGeom>
          <a:gradFill rotWithShape="0">
            <a:gsLst>
              <a:gs pos="0">
                <a:srgbClr val="67394C"/>
              </a:gs>
              <a:gs pos="50000">
                <a:srgbClr val="DDD3D7"/>
              </a:gs>
              <a:gs pos="100000">
                <a:srgbClr val="67394C"/>
              </a:gs>
            </a:gsLst>
            <a:lin ang="0" scaled="1"/>
          </a:gradFill>
          <a:ln w="9525">
            <a:noFill/>
            <a:miter lim="800000"/>
            <a:headEnd/>
            <a:tailEnd/>
          </a:ln>
        </p:spPr>
        <p:txBody>
          <a:bodyPr wrap="none" anchor="ctr"/>
          <a:lstStyle/>
          <a:p>
            <a:pPr algn="ctr"/>
            <a:r>
              <a:rPr lang="en-US" sz="2400">
                <a:latin typeface="Times New Roman" pitchFamily="18" charset="0"/>
              </a:rPr>
              <a:t>An </a:t>
            </a:r>
          </a:p>
        </p:txBody>
      </p:sp>
      <p:sp>
        <p:nvSpPr>
          <p:cNvPr id="23556" name="Text Box 4"/>
          <p:cNvSpPr txBox="1">
            <a:spLocks noChangeArrowheads="1"/>
          </p:cNvSpPr>
          <p:nvPr/>
        </p:nvSpPr>
        <p:spPr bwMode="auto">
          <a:xfrm>
            <a:off x="2895600" y="1219200"/>
            <a:ext cx="6248400" cy="1169988"/>
          </a:xfrm>
          <a:prstGeom prst="rect">
            <a:avLst/>
          </a:prstGeom>
          <a:solidFill>
            <a:srgbClr val="00FFFF"/>
          </a:solidFill>
          <a:ln w="9525">
            <a:noFill/>
            <a:miter lim="800000"/>
            <a:headEnd/>
            <a:tailEnd/>
          </a:ln>
        </p:spPr>
        <p:txBody>
          <a:bodyPr>
            <a:spAutoFit/>
          </a:bodyPr>
          <a:lstStyle/>
          <a:p>
            <a:pPr lvl="1" algn="ctr">
              <a:spcBef>
                <a:spcPct val="50000"/>
              </a:spcBef>
              <a:buClr>
                <a:schemeClr val="hlink"/>
              </a:buClr>
              <a:buSzPct val="75000"/>
              <a:buFont typeface="Wingdings" pitchFamily="2" charset="2"/>
              <a:buNone/>
            </a:pPr>
            <a:r>
              <a:rPr lang="en-US" sz="2800">
                <a:solidFill>
                  <a:srgbClr val="0000CC"/>
                </a:solidFill>
                <a:latin typeface="Times New Roman" pitchFamily="18" charset="0"/>
                <a:cs typeface="Times New Roman" pitchFamily="18" charset="0"/>
              </a:rPr>
              <a:t>ĐẦU TƯ TÀI CHÍNH CỦA</a:t>
            </a:r>
          </a:p>
          <a:p>
            <a:pPr lvl="1" algn="ctr">
              <a:spcBef>
                <a:spcPct val="50000"/>
              </a:spcBef>
              <a:buClr>
                <a:schemeClr val="hlink"/>
              </a:buClr>
              <a:buSzPct val="75000"/>
              <a:buFont typeface="Wingdings" pitchFamily="2" charset="2"/>
              <a:buNone/>
            </a:pPr>
            <a:r>
              <a:rPr lang="en-US" sz="2800">
                <a:solidFill>
                  <a:srgbClr val="0000CC"/>
                </a:solidFill>
                <a:latin typeface="Times New Roman" pitchFamily="18" charset="0"/>
                <a:cs typeface="Times New Roman" pitchFamily="18" charset="0"/>
              </a:rPr>
              <a:t> DOANH NGHIỆP</a:t>
            </a:r>
            <a:endParaRPr lang="en-US">
              <a:solidFill>
                <a:srgbClr val="0000CC"/>
              </a:solidFill>
              <a:latin typeface="Times New Roman" pitchFamily="18" charset="0"/>
              <a:cs typeface="Times New Roman" pitchFamily="18" charset="0"/>
            </a:endParaRPr>
          </a:p>
        </p:txBody>
      </p:sp>
      <p:sp>
        <p:nvSpPr>
          <p:cNvPr id="23557" name="Text Box 5"/>
          <p:cNvSpPr txBox="1">
            <a:spLocks noChangeArrowheads="1"/>
          </p:cNvSpPr>
          <p:nvPr/>
        </p:nvSpPr>
        <p:spPr bwMode="auto">
          <a:xfrm>
            <a:off x="4267200" y="457200"/>
            <a:ext cx="3429000" cy="584200"/>
          </a:xfrm>
          <a:prstGeom prst="rect">
            <a:avLst/>
          </a:prstGeom>
          <a:noFill/>
          <a:ln w="9525">
            <a:noFill/>
            <a:miter lim="800000"/>
            <a:headEnd/>
            <a:tailEnd/>
          </a:ln>
        </p:spPr>
        <p:txBody>
          <a:bodyPr>
            <a:spAutoFit/>
          </a:bodyPr>
          <a:lstStyle/>
          <a:p>
            <a:pPr algn="ctr">
              <a:spcBef>
                <a:spcPct val="50000"/>
              </a:spcBef>
            </a:pPr>
            <a:r>
              <a:rPr lang="en-US" sz="3200" b="1">
                <a:solidFill>
                  <a:srgbClr val="0A3870"/>
                </a:solidFill>
                <a:latin typeface="Times New Roman" pitchFamily="18" charset="0"/>
                <a:cs typeface="Times New Roman" pitchFamily="18" charset="0"/>
              </a:rPr>
              <a:t>Chương 9</a:t>
            </a:r>
            <a:endParaRPr lang="en-US" sz="1600">
              <a:solidFill>
                <a:srgbClr val="0A3870"/>
              </a:solidFill>
              <a:latin typeface="Times New Roman" pitchFamily="18" charset="0"/>
              <a:cs typeface="Times New Roman" pitchFamily="18" charset="0"/>
            </a:endParaRPr>
          </a:p>
        </p:txBody>
      </p:sp>
      <p:pic>
        <p:nvPicPr>
          <p:cNvPr id="23558" name="Picture 6" descr="globe"/>
          <p:cNvPicPr>
            <a:picLocks noChangeAspect="1" noChangeArrowheads="1"/>
          </p:cNvPicPr>
          <p:nvPr/>
        </p:nvPicPr>
        <p:blipFill>
          <a:blip r:embed="rId3"/>
          <a:srcRect/>
          <a:stretch>
            <a:fillRect/>
          </a:stretch>
        </p:blipFill>
        <p:spPr bwMode="auto">
          <a:xfrm>
            <a:off x="4038600" y="2819400"/>
            <a:ext cx="4114800" cy="3733800"/>
          </a:xfrm>
          <a:prstGeom prst="rect">
            <a:avLst/>
          </a:prstGeom>
          <a:noFill/>
          <a:ln w="9525">
            <a:noFill/>
            <a:miter lim="800000"/>
            <a:headEnd/>
            <a:tailEnd/>
          </a:ln>
        </p:spPr>
      </p:pic>
      <p:sp>
        <p:nvSpPr>
          <p:cNvPr id="23559" name="Date Placeholder 6"/>
          <p:cNvSpPr>
            <a:spLocks noGrp="1"/>
          </p:cNvSpPr>
          <p:nvPr>
            <p:ph type="dt" sz="quarter" idx="10"/>
          </p:nvPr>
        </p:nvSpPr>
        <p:spPr>
          <a:noFill/>
        </p:spPr>
        <p:txBody>
          <a:bodyPr/>
          <a:lstStyle/>
          <a:p>
            <a:fld id="{897F2CEC-2181-49E9-BA7F-116B79058FB5}" type="datetime1">
              <a:rPr lang="en-US" smtClean="0"/>
              <a:pPr/>
              <a:t>7/24/2014</a:t>
            </a:fld>
            <a:endParaRPr lang="en-US" smtClean="0"/>
          </a:p>
        </p:txBody>
      </p:sp>
      <p:sp>
        <p:nvSpPr>
          <p:cNvPr id="23560" name="Slide Number Placeholder 7"/>
          <p:cNvSpPr>
            <a:spLocks noGrp="1"/>
          </p:cNvSpPr>
          <p:nvPr>
            <p:ph type="sldNum" sz="quarter" idx="12"/>
          </p:nvPr>
        </p:nvSpPr>
        <p:spPr>
          <a:noFill/>
        </p:spPr>
        <p:txBody>
          <a:bodyPr/>
          <a:lstStyle/>
          <a:p>
            <a:fld id="{E815942C-85A8-4325-A705-700B70AF151F}" type="slidenum">
              <a:rPr lang="en-US" smtClean="0"/>
              <a:pPr/>
              <a:t>1</a:t>
            </a:fld>
            <a:endParaRPr lang="en-US" smtClean="0"/>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6" name="Rectangle 3"/>
          <p:cNvSpPr>
            <a:spLocks noGrp="1" noChangeArrowheads="1"/>
          </p:cNvSpPr>
          <p:nvPr>
            <p:ph type="body" idx="1"/>
          </p:nvPr>
        </p:nvSpPr>
        <p:spPr>
          <a:xfrm>
            <a:off x="304800" y="1752600"/>
            <a:ext cx="8458200" cy="4267200"/>
          </a:xfrm>
        </p:spPr>
        <p:txBody>
          <a:bodyPr/>
          <a:lstStyle/>
          <a:p>
            <a:pPr marL="0" indent="0" algn="just" eaLnBrk="1" hangingPunct="1">
              <a:buFontTx/>
              <a:buChar char="-"/>
            </a:pPr>
            <a:r>
              <a:rPr lang="en-US" sz="2400" b="1" i="1" smtClean="0">
                <a:latin typeface="Times New Roman" pitchFamily="18" charset="0"/>
                <a:cs typeface="Times New Roman" pitchFamily="18" charset="0"/>
              </a:rPr>
              <a:t>Trường hợp 3: </a:t>
            </a:r>
            <a:r>
              <a:rPr lang="nl-NL" sz="2400" i="1" smtClean="0">
                <a:latin typeface="Times New Roman" pitchFamily="18" charset="0"/>
                <a:cs typeface="Times New Roman" pitchFamily="18" charset="0"/>
              </a:rPr>
              <a:t>Định giá trái phiếu có kỳ hạn nhưng không được hưởng lãi</a:t>
            </a:r>
            <a:endParaRPr lang="en-US" sz="2400" i="1" smtClean="0">
              <a:latin typeface="Times New Roman" pitchFamily="18" charset="0"/>
              <a:cs typeface="Times New Roman" pitchFamily="18" charset="0"/>
            </a:endParaRPr>
          </a:p>
          <a:p>
            <a:pPr marL="0" indent="0" algn="just" eaLnBrk="1" hangingPunct="1">
              <a:buFontTx/>
              <a:buChar char="-"/>
            </a:pPr>
            <a:endParaRPr lang="en-US" sz="2400" b="1" i="1" smtClean="0">
              <a:latin typeface="Times New Roman" pitchFamily="18" charset="0"/>
              <a:cs typeface="Times New Roman" pitchFamily="18" charset="0"/>
            </a:endParaRPr>
          </a:p>
          <a:p>
            <a:pPr marL="0" indent="0" algn="just" eaLnBrk="1" hangingPunct="1">
              <a:buFontTx/>
              <a:buChar char="-"/>
            </a:pPr>
            <a:endParaRPr lang="en-US" sz="2400" b="1" i="1" smtClean="0">
              <a:latin typeface="Times New Roman" pitchFamily="18" charset="0"/>
              <a:cs typeface="Times New Roman" pitchFamily="18" charset="0"/>
            </a:endParaRPr>
          </a:p>
          <a:p>
            <a:pPr marL="0" indent="0" algn="just" eaLnBrk="1" hangingPunct="1">
              <a:buFontTx/>
              <a:buChar char="-"/>
            </a:pPr>
            <a:endParaRPr lang="en-US" sz="2400" b="1" i="1" smtClean="0">
              <a:latin typeface="Times New Roman" pitchFamily="18" charset="0"/>
              <a:cs typeface="Times New Roman" pitchFamily="18" charset="0"/>
            </a:endParaRPr>
          </a:p>
          <a:p>
            <a:pPr marL="0" indent="0" algn="just" eaLnBrk="1" hangingPunct="1">
              <a:buFont typeface="Wingdings" pitchFamily="2" charset="2"/>
              <a:buNone/>
            </a:pPr>
            <a:r>
              <a:rPr lang="en-US" sz="2400" b="1" i="1" smtClean="0">
                <a:latin typeface="Times New Roman" pitchFamily="18" charset="0"/>
                <a:cs typeface="Times New Roman" pitchFamily="18" charset="0"/>
              </a:rPr>
              <a:t>- Trường hợp 4: </a:t>
            </a:r>
            <a:r>
              <a:rPr lang="nl-NL" sz="2400" i="1" smtClean="0">
                <a:latin typeface="Times New Roman" pitchFamily="18" charset="0"/>
                <a:cs typeface="Times New Roman" pitchFamily="18" charset="0"/>
              </a:rPr>
              <a:t>Định giá trái phiếu trả lãi theo kỳ hạn nửa năm một lần</a:t>
            </a:r>
            <a:endParaRPr lang="en-US" sz="2400" i="1" smtClean="0">
              <a:latin typeface="Times New Roman" pitchFamily="18" charset="0"/>
              <a:cs typeface="Times New Roman" pitchFamily="18" charset="0"/>
            </a:endParaRPr>
          </a:p>
          <a:p>
            <a:pPr marL="0" indent="0" algn="just" eaLnBrk="1" hangingPunct="1">
              <a:buFont typeface="Wingdings" pitchFamily="2" charset="2"/>
              <a:buNone/>
            </a:pPr>
            <a:endParaRPr lang="en-US" sz="2400" b="1" i="1" smtClean="0">
              <a:latin typeface="Times New Roman" pitchFamily="18" charset="0"/>
              <a:cs typeface="Times New Roman" pitchFamily="18" charset="0"/>
            </a:endParaRPr>
          </a:p>
        </p:txBody>
      </p:sp>
      <p:sp>
        <p:nvSpPr>
          <p:cNvPr id="307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3074" name="Object 4"/>
          <p:cNvGraphicFramePr>
            <a:graphicFrameLocks noChangeAspect="1"/>
          </p:cNvGraphicFramePr>
          <p:nvPr/>
        </p:nvGraphicFramePr>
        <p:xfrm>
          <a:off x="2895600" y="2667000"/>
          <a:ext cx="2667000" cy="914400"/>
        </p:xfrm>
        <a:graphic>
          <a:graphicData uri="http://schemas.openxmlformats.org/presentationml/2006/ole">
            <p:oleObj spid="_x0000_s3074" name="Equation" r:id="rId4" imgW="901309" imgH="431613" progId="Equation.3">
              <p:embed/>
            </p:oleObj>
          </a:graphicData>
        </a:graphic>
      </p:graphicFrame>
      <p:sp>
        <p:nvSpPr>
          <p:cNvPr id="3078" name="Rectangle 8"/>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3075" name="Object 7"/>
          <p:cNvGraphicFramePr>
            <a:graphicFrameLocks noChangeAspect="1"/>
          </p:cNvGraphicFramePr>
          <p:nvPr/>
        </p:nvGraphicFramePr>
        <p:xfrm>
          <a:off x="2159000" y="4724400"/>
          <a:ext cx="4672013" cy="1066800"/>
        </p:xfrm>
        <a:graphic>
          <a:graphicData uri="http://schemas.openxmlformats.org/presentationml/2006/ole">
            <p:oleObj spid="_x0000_s3075" name="Equation" r:id="rId5" imgW="2031840" imgH="444240" progId="Equation.3">
              <p:embed/>
            </p:oleObj>
          </a:graphicData>
        </a:graphic>
      </p:graphicFrame>
      <p:sp>
        <p:nvSpPr>
          <p:cNvPr id="3079" name="Date Placeholder 7"/>
          <p:cNvSpPr>
            <a:spLocks noGrp="1"/>
          </p:cNvSpPr>
          <p:nvPr>
            <p:ph type="dt" sz="quarter" idx="10"/>
          </p:nvPr>
        </p:nvSpPr>
        <p:spPr>
          <a:noFill/>
        </p:spPr>
        <p:txBody>
          <a:bodyPr/>
          <a:lstStyle/>
          <a:p>
            <a:fld id="{84C0DBCB-AB68-40CD-B45E-5E9465DD23BE}" type="datetime1">
              <a:rPr lang="en-US" smtClean="0"/>
              <a:pPr/>
              <a:t>7/24/2014</a:t>
            </a:fld>
            <a:endParaRPr lang="en-US" smtClean="0"/>
          </a:p>
        </p:txBody>
      </p:sp>
      <p:sp>
        <p:nvSpPr>
          <p:cNvPr id="3080" name="Slide Number Placeholder 8"/>
          <p:cNvSpPr>
            <a:spLocks noGrp="1"/>
          </p:cNvSpPr>
          <p:nvPr>
            <p:ph type="sldNum" sz="quarter" idx="12"/>
          </p:nvPr>
        </p:nvSpPr>
        <p:spPr>
          <a:noFill/>
        </p:spPr>
        <p:txBody>
          <a:bodyPr/>
          <a:lstStyle/>
          <a:p>
            <a:fld id="{A6DFC26A-822F-4FA4-9A89-A92C06745BDE}" type="slidenum">
              <a:rPr lang="en-US" smtClean="0"/>
              <a:pPr/>
              <a:t>10</a:t>
            </a:fld>
            <a:endParaRPr lang="en-US" smtClean="0"/>
          </a:p>
        </p:txBody>
      </p:sp>
      <p:cxnSp>
        <p:nvCxnSpPr>
          <p:cNvPr id="3081" name="Straight Connector 9"/>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082" name="Picture 4" descr="C:\Users\Duc\Desktop\logo hvtc 1.jpg"/>
          <p:cNvPicPr>
            <a:picLocks noChangeAspect="1" noChangeArrowheads="1"/>
          </p:cNvPicPr>
          <p:nvPr/>
        </p:nvPicPr>
        <p:blipFill>
          <a:blip r:embed="rId6"/>
          <a:srcRect/>
          <a:stretch>
            <a:fillRect/>
          </a:stretch>
        </p:blipFill>
        <p:spPr bwMode="auto">
          <a:xfrm>
            <a:off x="0" y="0"/>
            <a:ext cx="1371600" cy="1143000"/>
          </a:xfrm>
          <a:prstGeom prst="rect">
            <a:avLst/>
          </a:prstGeom>
          <a:noFill/>
          <a:ln w="9525">
            <a:noFill/>
            <a:miter lim="800000"/>
            <a:headEnd/>
            <a:tailEnd/>
          </a:ln>
        </p:spPr>
      </p:pic>
      <p:sp>
        <p:nvSpPr>
          <p:cNvPr id="3083"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566738" y="1600200"/>
            <a:ext cx="8348662" cy="4724400"/>
          </a:xfrm>
        </p:spPr>
        <p:txBody>
          <a:bodyPr/>
          <a:lstStyle/>
          <a:p>
            <a:pPr algn="just">
              <a:lnSpc>
                <a:spcPct val="120000"/>
              </a:lnSpc>
              <a:spcBef>
                <a:spcPct val="0"/>
              </a:spcBef>
              <a:buFont typeface="Wingdings" pitchFamily="2" charset="2"/>
              <a:buNone/>
            </a:pPr>
            <a:r>
              <a:rPr lang="en-US" sz="2800" b="1" dirty="0" smtClean="0">
                <a:latin typeface="Times New Roman" pitchFamily="18" charset="0"/>
                <a:cs typeface="Times New Roman" pitchFamily="18" charset="0"/>
              </a:rPr>
              <a:t>9.2.3</a:t>
            </a:r>
            <a:r>
              <a:rPr lang="en-US" sz="2400" b="1" dirty="0" smtClean="0">
                <a:latin typeface="Times New Roman" pitchFamily="18" charset="0"/>
                <a:cs typeface="Times New Roman" pitchFamily="18" charset="0"/>
              </a:rPr>
              <a:t>. </a:t>
            </a:r>
            <a:r>
              <a:rPr lang="nl-NL" sz="2800" b="1" dirty="0" smtClean="0">
                <a:latin typeface="Times New Roman" pitchFamily="18" charset="0"/>
                <a:cs typeface="Times New Roman" pitchFamily="18" charset="0"/>
              </a:rPr>
              <a:t>Phân tích sự biến động giá trái phiếu</a:t>
            </a:r>
          </a:p>
          <a:p>
            <a:pPr algn="just">
              <a:buFontTx/>
              <a:buChar char="-"/>
            </a:pPr>
            <a:r>
              <a:rPr lang="nl-NL" sz="2800" dirty="0" smtClean="0">
                <a:latin typeface="Times New Roman" pitchFamily="18" charset="0"/>
                <a:cs typeface="Times New Roman" pitchFamily="18" charset="0"/>
              </a:rPr>
              <a:t>Khi lãi suất thị trường bằng lãi suất của trái phiếu thì </a:t>
            </a:r>
          </a:p>
          <a:p>
            <a:pPr algn="just">
              <a:buNone/>
            </a:pPr>
            <a:endParaRPr lang="en-US" sz="2800" dirty="0" smtClean="0">
              <a:latin typeface="Times New Roman" pitchFamily="18" charset="0"/>
              <a:cs typeface="Times New Roman" pitchFamily="18" charset="0"/>
            </a:endParaRPr>
          </a:p>
          <a:p>
            <a:pPr algn="just">
              <a:buFontTx/>
              <a:buChar char="-"/>
            </a:pPr>
            <a:r>
              <a:rPr lang="nl-NL" sz="2800" dirty="0" smtClean="0">
                <a:latin typeface="Times New Roman" pitchFamily="18" charset="0"/>
                <a:cs typeface="Times New Roman" pitchFamily="18" charset="0"/>
              </a:rPr>
              <a:t>Khi lãi suất thị trường tăng và cao hơn lãi suất của trái phiếu thì</a:t>
            </a:r>
          </a:p>
          <a:p>
            <a:pPr algn="just">
              <a:buNone/>
            </a:pPr>
            <a:endParaRPr lang="en-US" sz="2800" dirty="0" smtClean="0">
              <a:latin typeface="Times New Roman" pitchFamily="18" charset="0"/>
              <a:cs typeface="Times New Roman" pitchFamily="18" charset="0"/>
            </a:endParaRPr>
          </a:p>
          <a:p>
            <a:pPr algn="just">
              <a:buFont typeface="Wingdings" pitchFamily="2" charset="2"/>
              <a:buNone/>
            </a:pPr>
            <a:r>
              <a:rPr lang="nl-NL" sz="2800" dirty="0" smtClean="0">
                <a:latin typeface="Times New Roman" pitchFamily="18" charset="0"/>
                <a:cs typeface="Times New Roman" pitchFamily="18" charset="0"/>
              </a:rPr>
              <a:t>- Khi lãi suất thị trường giảm và thấp hơn lãi suất thì</a:t>
            </a:r>
            <a:endParaRPr lang="en-US" sz="2800" dirty="0" smtClean="0">
              <a:latin typeface="Times New Roman" pitchFamily="18" charset="0"/>
              <a:cs typeface="Times New Roman" pitchFamily="18" charset="0"/>
            </a:endParaRPr>
          </a:p>
          <a:p>
            <a:pPr algn="just">
              <a:lnSpc>
                <a:spcPct val="120000"/>
              </a:lnSpc>
              <a:spcBef>
                <a:spcPct val="0"/>
              </a:spcBef>
              <a:buFont typeface="Wingdings" pitchFamily="2" charset="2"/>
              <a:buNone/>
            </a:pPr>
            <a:r>
              <a:rPr lang="en-US" sz="28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p:txBody>
      </p:sp>
      <p:sp>
        <p:nvSpPr>
          <p:cNvPr id="29699" name="Date Placeholder 3"/>
          <p:cNvSpPr>
            <a:spLocks noGrp="1"/>
          </p:cNvSpPr>
          <p:nvPr>
            <p:ph type="dt" sz="quarter" idx="10"/>
          </p:nvPr>
        </p:nvSpPr>
        <p:spPr>
          <a:noFill/>
        </p:spPr>
        <p:txBody>
          <a:bodyPr/>
          <a:lstStyle/>
          <a:p>
            <a:fld id="{7DBE89AF-9930-4B5C-903D-1182FD3E6A93}" type="datetime1">
              <a:rPr lang="en-US" smtClean="0"/>
              <a:pPr/>
              <a:t>7/24/2014</a:t>
            </a:fld>
            <a:endParaRPr lang="en-US" smtClean="0"/>
          </a:p>
        </p:txBody>
      </p:sp>
      <p:sp>
        <p:nvSpPr>
          <p:cNvPr id="29700" name="Slide Number Placeholder 4"/>
          <p:cNvSpPr>
            <a:spLocks noGrp="1"/>
          </p:cNvSpPr>
          <p:nvPr>
            <p:ph type="sldNum" sz="quarter" idx="12"/>
          </p:nvPr>
        </p:nvSpPr>
        <p:spPr>
          <a:noFill/>
        </p:spPr>
        <p:txBody>
          <a:bodyPr/>
          <a:lstStyle/>
          <a:p>
            <a:fld id="{058DD97E-D56C-4BEE-862F-184BBFD52003}" type="slidenum">
              <a:rPr lang="en-US" smtClean="0"/>
              <a:pPr/>
              <a:t>11</a:t>
            </a:fld>
            <a:endParaRPr lang="en-US" smtClean="0"/>
          </a:p>
        </p:txBody>
      </p:sp>
      <p:cxnSp>
        <p:nvCxnSpPr>
          <p:cNvPr id="29701"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9702"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
        <p:nvSpPr>
          <p:cNvPr id="29703"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566738" y="1524000"/>
            <a:ext cx="8348662" cy="4724400"/>
          </a:xfrm>
        </p:spPr>
        <p:txBody>
          <a:bodyPr/>
          <a:lstStyle/>
          <a:p>
            <a:pPr algn="just">
              <a:lnSpc>
                <a:spcPct val="120000"/>
              </a:lnSpc>
              <a:spcBef>
                <a:spcPct val="0"/>
              </a:spcBef>
              <a:buFont typeface="Wingdings" pitchFamily="2" charset="2"/>
              <a:buNone/>
            </a:pPr>
            <a:r>
              <a:rPr lang="en-US" sz="2800" b="1" smtClean="0">
                <a:latin typeface="Times New Roman" pitchFamily="18" charset="0"/>
                <a:cs typeface="Times New Roman" pitchFamily="18" charset="0"/>
              </a:rPr>
              <a:t>9.2.4</a:t>
            </a:r>
            <a:r>
              <a:rPr lang="en-US" sz="2400" b="1" smtClean="0">
                <a:latin typeface="Times New Roman" pitchFamily="18" charset="0"/>
                <a:cs typeface="Times New Roman" pitchFamily="18" charset="0"/>
              </a:rPr>
              <a:t>. </a:t>
            </a:r>
            <a:r>
              <a:rPr lang="nl-NL" sz="2800" b="1" smtClean="0">
                <a:latin typeface="Times New Roman" pitchFamily="18" charset="0"/>
                <a:cs typeface="Times New Roman" pitchFamily="18" charset="0"/>
              </a:rPr>
              <a:t>Lãi suất đầu tư trái phiếu</a:t>
            </a:r>
          </a:p>
          <a:p>
            <a:pPr algn="just">
              <a:lnSpc>
                <a:spcPct val="120000"/>
              </a:lnSpc>
              <a:spcBef>
                <a:spcPct val="0"/>
              </a:spcBef>
              <a:buFont typeface="Wingdings" pitchFamily="2" charset="2"/>
              <a:buNone/>
            </a:pPr>
            <a:r>
              <a:rPr lang="nl-NL" sz="2800" i="1" smtClean="0">
                <a:latin typeface="Times New Roman" pitchFamily="18" charset="0"/>
                <a:cs typeface="Times New Roman" pitchFamily="18" charset="0"/>
              </a:rPr>
              <a:t>+ Lãi suất đầu tư trái phiếu đáo hạn (Yield to maturity):</a:t>
            </a:r>
          </a:p>
          <a:p>
            <a:pPr algn="just">
              <a:lnSpc>
                <a:spcPct val="120000"/>
              </a:lnSpc>
              <a:spcBef>
                <a:spcPct val="0"/>
              </a:spcBef>
              <a:buFont typeface="Wingdings" pitchFamily="2" charset="2"/>
              <a:buNone/>
            </a:pPr>
            <a:endParaRPr lang="nl-NL" sz="2800" i="1" smtClean="0">
              <a:latin typeface="Times New Roman" pitchFamily="18" charset="0"/>
              <a:cs typeface="Times New Roman" pitchFamily="18" charset="0"/>
            </a:endParaRPr>
          </a:p>
          <a:p>
            <a:pPr algn="just">
              <a:lnSpc>
                <a:spcPct val="120000"/>
              </a:lnSpc>
              <a:spcBef>
                <a:spcPct val="0"/>
              </a:spcBef>
              <a:buFont typeface="Wingdings" pitchFamily="2" charset="2"/>
              <a:buNone/>
            </a:pPr>
            <a:endParaRPr lang="nl-NL" sz="2800" i="1" smtClean="0">
              <a:latin typeface="Times New Roman" pitchFamily="18" charset="0"/>
              <a:cs typeface="Times New Roman" pitchFamily="18" charset="0"/>
            </a:endParaRPr>
          </a:p>
          <a:p>
            <a:pPr algn="just">
              <a:lnSpc>
                <a:spcPct val="120000"/>
              </a:lnSpc>
              <a:spcBef>
                <a:spcPct val="0"/>
              </a:spcBef>
              <a:buFont typeface="Wingdings" pitchFamily="2" charset="2"/>
              <a:buNone/>
            </a:pPr>
            <a:r>
              <a:rPr lang="nl-NL" sz="2800" i="1" smtClean="0">
                <a:latin typeface="Times New Roman" pitchFamily="18" charset="0"/>
                <a:cs typeface="Times New Roman" pitchFamily="18" charset="0"/>
              </a:rPr>
              <a:t>	</a:t>
            </a:r>
            <a:r>
              <a:rPr lang="nl-NL" sz="2800" smtClean="0">
                <a:latin typeface="Times New Roman" pitchFamily="18" charset="0"/>
                <a:cs typeface="Times New Roman" pitchFamily="18" charset="0"/>
              </a:rPr>
              <a:t>Bằng phương pháp nội suy, ta tìm được lãi suất làm cân bằng giữa giá mua trái phiếu với dòng tiền nhà đầu tư nhận được trong tương lai đến khi đáo hạn, đó chính là lãi suất đáo hạn.</a:t>
            </a:r>
            <a:endParaRPr lang="en-US" sz="2800" smtClean="0">
              <a:latin typeface="Times New Roman" pitchFamily="18" charset="0"/>
              <a:cs typeface="Times New Roman" pitchFamily="18" charset="0"/>
            </a:endParaRPr>
          </a:p>
          <a:p>
            <a:pPr algn="just">
              <a:lnSpc>
                <a:spcPct val="120000"/>
              </a:lnSpc>
              <a:spcBef>
                <a:spcPct val="0"/>
              </a:spcBef>
              <a:buFont typeface="Wingdings" pitchFamily="2" charset="2"/>
              <a:buNone/>
            </a:pPr>
            <a:r>
              <a:rPr lang="en-US" sz="2800" b="1" smtClean="0">
                <a:latin typeface="Times New Roman" pitchFamily="18" charset="0"/>
                <a:cs typeface="Times New Roman" pitchFamily="18" charset="0"/>
              </a:rPr>
              <a:t> </a:t>
            </a:r>
            <a:endParaRPr lang="en-US" sz="2000" b="1" smtClean="0">
              <a:latin typeface="Times New Roman" pitchFamily="18" charset="0"/>
              <a:cs typeface="Times New Roman" pitchFamily="18" charset="0"/>
            </a:endParaRPr>
          </a:p>
        </p:txBody>
      </p:sp>
      <p:graphicFrame>
        <p:nvGraphicFramePr>
          <p:cNvPr id="4098" name="Object 6"/>
          <p:cNvGraphicFramePr>
            <a:graphicFrameLocks noChangeAspect="1"/>
          </p:cNvGraphicFramePr>
          <p:nvPr/>
        </p:nvGraphicFramePr>
        <p:xfrm>
          <a:off x="1371600" y="2590800"/>
          <a:ext cx="6324600" cy="914400"/>
        </p:xfrm>
        <a:graphic>
          <a:graphicData uri="http://schemas.openxmlformats.org/presentationml/2006/ole">
            <p:oleObj spid="_x0000_s4098" name="Equation" r:id="rId4" imgW="2450880" imgH="431640" progId="Equation.3">
              <p:embed/>
            </p:oleObj>
          </a:graphicData>
        </a:graphic>
      </p:graphicFrame>
      <p:sp>
        <p:nvSpPr>
          <p:cNvPr id="4100" name="Date Placeholder 4"/>
          <p:cNvSpPr>
            <a:spLocks noGrp="1"/>
          </p:cNvSpPr>
          <p:nvPr>
            <p:ph type="dt" sz="quarter" idx="10"/>
          </p:nvPr>
        </p:nvSpPr>
        <p:spPr>
          <a:noFill/>
        </p:spPr>
        <p:txBody>
          <a:bodyPr/>
          <a:lstStyle/>
          <a:p>
            <a:fld id="{29ABCE4A-DC29-4056-9D4F-6B58351D8D8F}" type="datetime1">
              <a:rPr lang="en-US" smtClean="0"/>
              <a:pPr/>
              <a:t>7/24/2014</a:t>
            </a:fld>
            <a:endParaRPr lang="en-US" smtClean="0"/>
          </a:p>
        </p:txBody>
      </p:sp>
      <p:sp>
        <p:nvSpPr>
          <p:cNvPr id="4101" name="Slide Number Placeholder 5"/>
          <p:cNvSpPr>
            <a:spLocks noGrp="1"/>
          </p:cNvSpPr>
          <p:nvPr>
            <p:ph type="sldNum" sz="quarter" idx="12"/>
          </p:nvPr>
        </p:nvSpPr>
        <p:spPr>
          <a:noFill/>
        </p:spPr>
        <p:txBody>
          <a:bodyPr/>
          <a:lstStyle/>
          <a:p>
            <a:fld id="{CB1CD592-EE3B-4D49-9BA5-1C1C851BBAFA}" type="slidenum">
              <a:rPr lang="en-US" smtClean="0"/>
              <a:pPr/>
              <a:t>12</a:t>
            </a:fld>
            <a:endParaRPr lang="en-US" smtClean="0"/>
          </a:p>
        </p:txBody>
      </p:sp>
      <p:cxnSp>
        <p:nvCxnSpPr>
          <p:cNvPr id="4102" name="Straight Connector 6"/>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4103"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
        <p:nvSpPr>
          <p:cNvPr id="4104"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3" name="Rectangle 3"/>
          <p:cNvSpPr>
            <a:spLocks noGrp="1" noChangeArrowheads="1"/>
          </p:cNvSpPr>
          <p:nvPr>
            <p:ph type="body" idx="1"/>
          </p:nvPr>
        </p:nvSpPr>
        <p:spPr>
          <a:xfrm>
            <a:off x="609600" y="1447800"/>
            <a:ext cx="8348663" cy="4724400"/>
          </a:xfrm>
        </p:spPr>
        <p:txBody>
          <a:bodyPr/>
          <a:lstStyle/>
          <a:p>
            <a:pPr algn="just">
              <a:lnSpc>
                <a:spcPct val="120000"/>
              </a:lnSpc>
              <a:spcBef>
                <a:spcPct val="0"/>
              </a:spcBef>
              <a:buFont typeface="Wingdings" pitchFamily="2" charset="2"/>
              <a:buNone/>
            </a:pPr>
            <a:r>
              <a:rPr lang="en-US" sz="2800" b="1" smtClean="0">
                <a:latin typeface="Times New Roman" pitchFamily="18" charset="0"/>
                <a:cs typeface="Times New Roman" pitchFamily="18" charset="0"/>
              </a:rPr>
              <a:t>9.2.4</a:t>
            </a:r>
            <a:r>
              <a:rPr lang="en-US" sz="2400" b="1" smtClean="0">
                <a:latin typeface="Times New Roman" pitchFamily="18" charset="0"/>
                <a:cs typeface="Times New Roman" pitchFamily="18" charset="0"/>
              </a:rPr>
              <a:t>. </a:t>
            </a:r>
            <a:r>
              <a:rPr lang="nl-NL" sz="2800" b="1" smtClean="0">
                <a:latin typeface="Times New Roman" pitchFamily="18" charset="0"/>
                <a:cs typeface="Times New Roman" pitchFamily="18" charset="0"/>
              </a:rPr>
              <a:t>Lãi suất đầu tư trái phiếu</a:t>
            </a:r>
          </a:p>
          <a:p>
            <a:pPr algn="just">
              <a:lnSpc>
                <a:spcPct val="120000"/>
              </a:lnSpc>
              <a:spcBef>
                <a:spcPct val="0"/>
              </a:spcBef>
              <a:buFont typeface="Wingdings" pitchFamily="2" charset="2"/>
              <a:buNone/>
            </a:pPr>
            <a:r>
              <a:rPr lang="nl-NL" sz="2800" i="1" smtClean="0">
                <a:latin typeface="Times New Roman" pitchFamily="18" charset="0"/>
                <a:cs typeface="Times New Roman" pitchFamily="18" charset="0"/>
              </a:rPr>
              <a:t>+ Lãi suất đầu tư trái phiếu được mua lại (Yield to call) </a:t>
            </a:r>
          </a:p>
          <a:p>
            <a:pPr algn="just">
              <a:lnSpc>
                <a:spcPct val="120000"/>
              </a:lnSpc>
              <a:spcBef>
                <a:spcPct val="0"/>
              </a:spcBef>
              <a:buFont typeface="Wingdings" pitchFamily="2" charset="2"/>
              <a:buNone/>
            </a:pPr>
            <a:endParaRPr lang="nl-NL" sz="2800" i="1" smtClean="0">
              <a:latin typeface="Times New Roman" pitchFamily="18" charset="0"/>
              <a:cs typeface="Times New Roman" pitchFamily="18" charset="0"/>
            </a:endParaRPr>
          </a:p>
          <a:p>
            <a:pPr algn="just">
              <a:lnSpc>
                <a:spcPct val="120000"/>
              </a:lnSpc>
              <a:spcBef>
                <a:spcPct val="0"/>
              </a:spcBef>
              <a:buFont typeface="Wingdings" pitchFamily="2" charset="2"/>
              <a:buNone/>
            </a:pPr>
            <a:r>
              <a:rPr lang="nl-NL" sz="2800" i="1" smtClean="0">
                <a:latin typeface="Times New Roman" pitchFamily="18" charset="0"/>
                <a:cs typeface="Times New Roman" pitchFamily="18" charset="0"/>
              </a:rPr>
              <a:t>	</a:t>
            </a:r>
          </a:p>
          <a:p>
            <a:pPr algn="just">
              <a:lnSpc>
                <a:spcPct val="120000"/>
              </a:lnSpc>
              <a:spcBef>
                <a:spcPct val="0"/>
              </a:spcBef>
              <a:buFont typeface="Wingdings" pitchFamily="2" charset="2"/>
              <a:buNone/>
            </a:pPr>
            <a:r>
              <a:rPr lang="nl-NL" sz="2800" i="1" smtClean="0">
                <a:latin typeface="Times New Roman" pitchFamily="18" charset="0"/>
                <a:cs typeface="Times New Roman" pitchFamily="18" charset="0"/>
              </a:rPr>
              <a:t>	</a:t>
            </a:r>
            <a:r>
              <a:rPr lang="nl-NL" sz="2800" smtClean="0">
                <a:latin typeface="Times New Roman" pitchFamily="18" charset="0"/>
                <a:cs typeface="Times New Roman" pitchFamily="18" charset="0"/>
              </a:rPr>
              <a:t>Bằng phương pháp nội suy, ta tìm được lãi suất làm cân bằng giữa giá mua trái phiếu với dòng tiền nhà đầu tư nhận được trong tương lai đến khi trái phiếu được mua lại, đó chính là lãi suất hoàn vốn.</a:t>
            </a:r>
            <a:endParaRPr lang="en-US" sz="2800" smtClean="0">
              <a:latin typeface="Times New Roman" pitchFamily="18" charset="0"/>
              <a:cs typeface="Times New Roman" pitchFamily="18" charset="0"/>
            </a:endParaRPr>
          </a:p>
          <a:p>
            <a:pPr algn="just">
              <a:lnSpc>
                <a:spcPct val="120000"/>
              </a:lnSpc>
              <a:spcBef>
                <a:spcPct val="0"/>
              </a:spcBef>
              <a:buFont typeface="Wingdings" pitchFamily="2" charset="2"/>
              <a:buNone/>
            </a:pPr>
            <a:r>
              <a:rPr lang="en-US" sz="2800" b="1" smtClean="0">
                <a:latin typeface="Times New Roman" pitchFamily="18" charset="0"/>
                <a:cs typeface="Times New Roman" pitchFamily="18" charset="0"/>
              </a:rPr>
              <a:t> </a:t>
            </a:r>
            <a:endParaRPr lang="en-US" sz="2000" b="1" smtClean="0">
              <a:latin typeface="Times New Roman" pitchFamily="18" charset="0"/>
              <a:cs typeface="Times New Roman" pitchFamily="18" charset="0"/>
            </a:endParaRPr>
          </a:p>
        </p:txBody>
      </p:sp>
      <p:graphicFrame>
        <p:nvGraphicFramePr>
          <p:cNvPr id="5122" name="Object 6"/>
          <p:cNvGraphicFramePr>
            <a:graphicFrameLocks noChangeAspect="1"/>
          </p:cNvGraphicFramePr>
          <p:nvPr/>
        </p:nvGraphicFramePr>
        <p:xfrm>
          <a:off x="1371600" y="2514600"/>
          <a:ext cx="6324600" cy="914400"/>
        </p:xfrm>
        <a:graphic>
          <a:graphicData uri="http://schemas.openxmlformats.org/presentationml/2006/ole">
            <p:oleObj spid="_x0000_s5122" name="Equation" r:id="rId4" imgW="2450880" imgH="431640" progId="Equation.3">
              <p:embed/>
            </p:oleObj>
          </a:graphicData>
        </a:graphic>
      </p:graphicFrame>
      <p:sp>
        <p:nvSpPr>
          <p:cNvPr id="5124" name="Date Placeholder 4"/>
          <p:cNvSpPr>
            <a:spLocks noGrp="1"/>
          </p:cNvSpPr>
          <p:nvPr>
            <p:ph type="dt" sz="quarter" idx="10"/>
          </p:nvPr>
        </p:nvSpPr>
        <p:spPr>
          <a:noFill/>
        </p:spPr>
        <p:txBody>
          <a:bodyPr/>
          <a:lstStyle/>
          <a:p>
            <a:fld id="{74D5AA2F-5123-4840-856C-A4BF53AD1490}" type="datetime1">
              <a:rPr lang="en-US" smtClean="0"/>
              <a:pPr/>
              <a:t>7/24/2014</a:t>
            </a:fld>
            <a:endParaRPr lang="en-US" smtClean="0"/>
          </a:p>
        </p:txBody>
      </p:sp>
      <p:sp>
        <p:nvSpPr>
          <p:cNvPr id="5125" name="Slide Number Placeholder 5"/>
          <p:cNvSpPr>
            <a:spLocks noGrp="1"/>
          </p:cNvSpPr>
          <p:nvPr>
            <p:ph type="sldNum" sz="quarter" idx="12"/>
          </p:nvPr>
        </p:nvSpPr>
        <p:spPr>
          <a:noFill/>
        </p:spPr>
        <p:txBody>
          <a:bodyPr/>
          <a:lstStyle/>
          <a:p>
            <a:fld id="{1E518F13-4715-4E7B-AD74-3EE25DEB9CC9}" type="slidenum">
              <a:rPr lang="en-US" smtClean="0"/>
              <a:pPr/>
              <a:t>13</a:t>
            </a:fld>
            <a:endParaRPr lang="en-US" smtClean="0"/>
          </a:p>
        </p:txBody>
      </p:sp>
      <p:cxnSp>
        <p:nvCxnSpPr>
          <p:cNvPr id="5126" name="Straight Connector 6"/>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5127"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
        <p:nvSpPr>
          <p:cNvPr id="5128"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143000" y="152400"/>
            <a:ext cx="8001000" cy="7620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9.3. Cổ phiếu thường và đầu tư cổ phiếu thường</a:t>
            </a:r>
          </a:p>
        </p:txBody>
      </p:sp>
      <p:sp>
        <p:nvSpPr>
          <p:cNvPr id="11267" name="Rectangle 3"/>
          <p:cNvSpPr>
            <a:spLocks noGrp="1" noChangeArrowheads="1"/>
          </p:cNvSpPr>
          <p:nvPr>
            <p:ph type="body" idx="1"/>
          </p:nvPr>
        </p:nvSpPr>
        <p:spPr>
          <a:xfrm>
            <a:off x="533400" y="1219200"/>
            <a:ext cx="8348663" cy="4800600"/>
          </a:xfrm>
        </p:spPr>
        <p:txBody>
          <a:bodyPr/>
          <a:lstStyle/>
          <a:p>
            <a:pPr algn="just">
              <a:lnSpc>
                <a:spcPct val="120000"/>
              </a:lnSpc>
              <a:spcBef>
                <a:spcPts val="0"/>
              </a:spcBef>
              <a:buFont typeface="Wingdings" pitchFamily="2" charset="2"/>
              <a:buNone/>
              <a:defRPr/>
            </a:pPr>
            <a:r>
              <a:rPr lang="nl-NL" sz="2800" b="1" dirty="0" smtClean="0">
                <a:latin typeface="Times New Roman" pitchFamily="18" charset="0"/>
                <a:cs typeface="Times New Roman" pitchFamily="18" charset="0"/>
              </a:rPr>
              <a:t>9.3.1. Khái niệm và đặc điểm cổ phiếu thường </a:t>
            </a:r>
          </a:p>
          <a:p>
            <a:pPr marL="0" indent="0" algn="just">
              <a:lnSpc>
                <a:spcPct val="120000"/>
              </a:lnSpc>
              <a:spcBef>
                <a:spcPts val="0"/>
              </a:spcBef>
              <a:buFontTx/>
              <a:buChar char="-"/>
              <a:defRPr/>
            </a:pPr>
            <a:r>
              <a:rPr lang="nl-NL" sz="2400" b="1" i="1" dirty="0" smtClean="0">
                <a:latin typeface="Times New Roman" pitchFamily="18" charset="0"/>
                <a:cs typeface="Times New Roman" pitchFamily="18" charset="0"/>
              </a:rPr>
              <a:t> Khái niệm:</a:t>
            </a:r>
          </a:p>
          <a:p>
            <a:pPr marL="0" indent="0" algn="just">
              <a:lnSpc>
                <a:spcPct val="120000"/>
              </a:lnSpc>
              <a:spcBef>
                <a:spcPts val="0"/>
              </a:spcBef>
              <a:buNone/>
              <a:defRPr/>
            </a:pPr>
            <a:endParaRPr lang="nl-NL" sz="2400" b="1" i="1" dirty="0" smtClean="0">
              <a:latin typeface="Times New Roman" pitchFamily="18" charset="0"/>
              <a:cs typeface="Times New Roman" pitchFamily="18" charset="0"/>
            </a:endParaRPr>
          </a:p>
          <a:p>
            <a:pPr marL="0" indent="0" algn="just">
              <a:lnSpc>
                <a:spcPct val="120000"/>
              </a:lnSpc>
              <a:spcBef>
                <a:spcPts val="0"/>
              </a:spcBef>
              <a:buNone/>
              <a:defRPr/>
            </a:pPr>
            <a:endParaRPr lang="nl-NL" sz="2400" i="1" dirty="0" smtClean="0">
              <a:latin typeface="Times New Roman" pitchFamily="18" charset="0"/>
              <a:cs typeface="Times New Roman" pitchFamily="18" charset="0"/>
            </a:endParaRPr>
          </a:p>
          <a:p>
            <a:pPr marL="0" indent="0" algn="just">
              <a:lnSpc>
                <a:spcPct val="120000"/>
              </a:lnSpc>
              <a:spcBef>
                <a:spcPts val="0"/>
              </a:spcBef>
              <a:buFontTx/>
              <a:buChar char="-"/>
              <a:defRPr/>
            </a:pPr>
            <a:r>
              <a:rPr lang="nl-NL" sz="2400" b="1" dirty="0" smtClean="0">
                <a:latin typeface="Times New Roman" pitchFamily="18" charset="0"/>
                <a:cs typeface="Times New Roman" pitchFamily="18" charset="0"/>
              </a:rPr>
              <a:t> Nếu chia theo quyền lợi của nhà đầu tư: </a:t>
            </a:r>
            <a:r>
              <a:rPr lang="nl-NL" sz="2400" dirty="0" smtClean="0">
                <a:latin typeface="Times New Roman" pitchFamily="18" charset="0"/>
                <a:cs typeface="Times New Roman" pitchFamily="18" charset="0"/>
              </a:rPr>
              <a:t>Cổ phiếu được chia thành cổ phiếu thường và cổ phiếu ưu đãi</a:t>
            </a:r>
          </a:p>
          <a:p>
            <a:pPr marL="0" indent="0" algn="just">
              <a:lnSpc>
                <a:spcPct val="120000"/>
              </a:lnSpc>
              <a:spcBef>
                <a:spcPts val="0"/>
              </a:spcBef>
              <a:buFontTx/>
              <a:buChar char="-"/>
              <a:defRPr/>
            </a:pPr>
            <a:r>
              <a:rPr lang="nl-NL" sz="2400" b="1" dirty="0" smtClean="0">
                <a:latin typeface="Times New Roman" pitchFamily="18" charset="0"/>
                <a:cs typeface="Times New Roman" pitchFamily="18" charset="0"/>
              </a:rPr>
              <a:t> Cổ phiếu thường:</a:t>
            </a:r>
            <a:endParaRPr lang="en-US" sz="2400" dirty="0" smtClean="0">
              <a:latin typeface="Times New Roman" pitchFamily="18" charset="0"/>
              <a:cs typeface="Times New Roman" pitchFamily="18" charset="0"/>
            </a:endParaRPr>
          </a:p>
          <a:p>
            <a:pPr marL="0" indent="0" algn="just">
              <a:lnSpc>
                <a:spcPct val="120000"/>
              </a:lnSpc>
              <a:spcBef>
                <a:spcPts val="0"/>
              </a:spcBef>
              <a:buFontTx/>
              <a:buChar char="-"/>
              <a:defRPr/>
            </a:pPr>
            <a:endParaRPr lang="en-US" sz="2400" b="1" dirty="0" smtClean="0">
              <a:latin typeface="Times New Roman" pitchFamily="18" charset="0"/>
              <a:cs typeface="Times New Roman" pitchFamily="18" charset="0"/>
            </a:endParaRPr>
          </a:p>
        </p:txBody>
      </p:sp>
      <p:sp>
        <p:nvSpPr>
          <p:cNvPr id="30724" name="Date Placeholder 3"/>
          <p:cNvSpPr>
            <a:spLocks noGrp="1"/>
          </p:cNvSpPr>
          <p:nvPr>
            <p:ph type="dt" sz="quarter" idx="10"/>
          </p:nvPr>
        </p:nvSpPr>
        <p:spPr>
          <a:noFill/>
        </p:spPr>
        <p:txBody>
          <a:bodyPr/>
          <a:lstStyle/>
          <a:p>
            <a:fld id="{6B8C670A-26CA-47E1-B707-39BDF7C214AC}" type="datetime1">
              <a:rPr lang="en-US" smtClean="0"/>
              <a:pPr/>
              <a:t>7/24/2014</a:t>
            </a:fld>
            <a:endParaRPr lang="en-US" smtClean="0"/>
          </a:p>
        </p:txBody>
      </p:sp>
      <p:sp>
        <p:nvSpPr>
          <p:cNvPr id="30725" name="Slide Number Placeholder 4"/>
          <p:cNvSpPr>
            <a:spLocks noGrp="1"/>
          </p:cNvSpPr>
          <p:nvPr>
            <p:ph type="sldNum" sz="quarter" idx="12"/>
          </p:nvPr>
        </p:nvSpPr>
        <p:spPr>
          <a:noFill/>
        </p:spPr>
        <p:txBody>
          <a:bodyPr/>
          <a:lstStyle/>
          <a:p>
            <a:fld id="{4D95CD6E-F0E5-438A-AC8B-536C4CCACF8A}" type="slidenum">
              <a:rPr lang="en-US" smtClean="0"/>
              <a:pPr/>
              <a:t>14</a:t>
            </a:fld>
            <a:endParaRPr lang="en-US" smtClean="0"/>
          </a:p>
        </p:txBody>
      </p:sp>
      <p:cxnSp>
        <p:nvCxnSpPr>
          <p:cNvPr id="30726"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0727"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33400" y="1219200"/>
            <a:ext cx="8348663" cy="5334000"/>
          </a:xfrm>
        </p:spPr>
        <p:txBody>
          <a:bodyPr/>
          <a:lstStyle/>
          <a:p>
            <a:pPr algn="just">
              <a:lnSpc>
                <a:spcPct val="130000"/>
              </a:lnSpc>
              <a:spcBef>
                <a:spcPts val="0"/>
              </a:spcBef>
              <a:buFont typeface="Wingdings" pitchFamily="2" charset="2"/>
              <a:buNone/>
              <a:defRPr/>
            </a:pPr>
            <a:r>
              <a:rPr lang="nl-NL" sz="2800" b="1" dirty="0" smtClean="0">
                <a:latin typeface="Times New Roman" pitchFamily="18" charset="0"/>
                <a:cs typeface="Times New Roman" pitchFamily="18" charset="0"/>
              </a:rPr>
              <a:t>9.3.1. Khái niệm và đặc điểm cổ phiếu thường </a:t>
            </a:r>
            <a:endParaRPr lang="en-US" sz="2400" b="1" dirty="0" smtClean="0">
              <a:latin typeface="Times New Roman" pitchFamily="18" charset="0"/>
              <a:cs typeface="Times New Roman" pitchFamily="18" charset="0"/>
            </a:endParaRPr>
          </a:p>
          <a:p>
            <a:pPr marL="0" indent="0" algn="just">
              <a:lnSpc>
                <a:spcPct val="130000"/>
              </a:lnSpc>
              <a:spcBef>
                <a:spcPts val="0"/>
              </a:spcBef>
              <a:buFontTx/>
              <a:buChar char="-"/>
              <a:defRPr/>
            </a:pPr>
            <a:r>
              <a:rPr lang="nl-NL" sz="2400" b="1" i="1" dirty="0" smtClean="0">
                <a:latin typeface="Times New Roman" pitchFamily="18" charset="0"/>
                <a:cs typeface="Times New Roman" pitchFamily="18" charset="0"/>
              </a:rPr>
              <a:t> Đặc điểm của cổ phiếu:</a:t>
            </a:r>
            <a:endParaRPr lang="en-US" sz="2400" b="1" dirty="0" smtClean="0">
              <a:latin typeface="Times New Roman" pitchFamily="18" charset="0"/>
              <a:cs typeface="Times New Roman" pitchFamily="18" charset="0"/>
            </a:endParaRPr>
          </a:p>
          <a:p>
            <a:pPr marL="0" indent="0" algn="just">
              <a:lnSpc>
                <a:spcPct val="130000"/>
              </a:lnSpc>
              <a:buFont typeface="Wingdings" pitchFamily="2" charset="2"/>
              <a:buNone/>
              <a:defRPr/>
            </a:pPr>
            <a:r>
              <a:rPr lang="nl-NL" sz="2400" dirty="0" smtClean="0">
                <a:latin typeface="Times New Roman" pitchFamily="18" charset="0"/>
                <a:cs typeface="Times New Roman" pitchFamily="18" charset="0"/>
              </a:rPr>
              <a:t>+ Cổ phiếu thường là loại chứng khoán vốn, </a:t>
            </a:r>
            <a:endParaRPr lang="en-US" sz="2400" dirty="0" smtClean="0">
              <a:latin typeface="Times New Roman" pitchFamily="18" charset="0"/>
              <a:cs typeface="Times New Roman" pitchFamily="18" charset="0"/>
            </a:endParaRPr>
          </a:p>
          <a:p>
            <a:pPr marL="0" indent="0" algn="just">
              <a:lnSpc>
                <a:spcPct val="130000"/>
              </a:lnSpc>
              <a:buFont typeface="Wingdings" pitchFamily="2" charset="2"/>
              <a:buNone/>
              <a:defRPr/>
            </a:pPr>
            <a:r>
              <a:rPr lang="nl-NL" sz="2400" dirty="0" smtClean="0">
                <a:latin typeface="Times New Roman" pitchFamily="18" charset="0"/>
                <a:cs typeface="Times New Roman" pitchFamily="18" charset="0"/>
              </a:rPr>
              <a:t>+ Lợi tức cổ phần mà nhà đầu tư nhận được từ công ty phụ thuộc vào kết quả hoạt động của công ty.</a:t>
            </a:r>
            <a:endParaRPr lang="en-US" sz="2400" dirty="0" smtClean="0">
              <a:latin typeface="Times New Roman" pitchFamily="18" charset="0"/>
              <a:cs typeface="Times New Roman" pitchFamily="18" charset="0"/>
            </a:endParaRPr>
          </a:p>
          <a:p>
            <a:pPr marL="0" indent="0" algn="just">
              <a:lnSpc>
                <a:spcPct val="130000"/>
              </a:lnSpc>
              <a:buFont typeface="Wingdings" pitchFamily="2" charset="2"/>
              <a:buNone/>
              <a:defRPr/>
            </a:pPr>
            <a:r>
              <a:rPr lang="nl-NL" sz="2400" dirty="0" smtClean="0">
                <a:latin typeface="Times New Roman" pitchFamily="18" charset="0"/>
                <a:cs typeface="Times New Roman" pitchFamily="18" charset="0"/>
              </a:rPr>
              <a:t>+ Nhà đầu tư được sở hữu một phần giá trị công ty tương ứng với tỷ lệ sở hữu cổ phần họ đang nắm giữ, </a:t>
            </a:r>
            <a:endParaRPr lang="en-US" sz="2400" dirty="0" smtClean="0">
              <a:latin typeface="Times New Roman" pitchFamily="18" charset="0"/>
              <a:cs typeface="Times New Roman" pitchFamily="18" charset="0"/>
            </a:endParaRPr>
          </a:p>
          <a:p>
            <a:pPr marL="0" indent="0" algn="just">
              <a:lnSpc>
                <a:spcPct val="130000"/>
              </a:lnSpc>
              <a:buFont typeface="Wingdings" pitchFamily="2" charset="2"/>
              <a:buNone/>
              <a:defRPr/>
            </a:pPr>
            <a:r>
              <a:rPr lang="nl-NL" sz="2400" dirty="0" smtClean="0">
                <a:latin typeface="Times New Roman" pitchFamily="18" charset="0"/>
                <a:cs typeface="Times New Roman" pitchFamily="18" charset="0"/>
              </a:rPr>
              <a:t>+ Nhà đầu tư được hưởng các quyền lợi thông thường từ cty như quyền biểu quyết, ứng cử và HĐQT, quyết định chiến lược kinh doanh của công ty...</a:t>
            </a:r>
            <a:endParaRPr lang="en-US" sz="2400" dirty="0" smtClean="0">
              <a:latin typeface="Times New Roman" pitchFamily="18" charset="0"/>
              <a:cs typeface="Times New Roman" pitchFamily="18" charset="0"/>
            </a:endParaRPr>
          </a:p>
          <a:p>
            <a:pPr marL="0" indent="0" algn="just">
              <a:lnSpc>
                <a:spcPct val="130000"/>
              </a:lnSpc>
              <a:spcBef>
                <a:spcPts val="0"/>
              </a:spcBef>
              <a:buFont typeface="Wingdings" pitchFamily="2" charset="2"/>
              <a:buNone/>
              <a:defRPr/>
            </a:pPr>
            <a:r>
              <a:rPr lang="vi-VN"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
        <p:nvSpPr>
          <p:cNvPr id="31747" name="Date Placeholder 3"/>
          <p:cNvSpPr>
            <a:spLocks noGrp="1"/>
          </p:cNvSpPr>
          <p:nvPr>
            <p:ph type="dt" sz="quarter" idx="10"/>
          </p:nvPr>
        </p:nvSpPr>
        <p:spPr>
          <a:noFill/>
        </p:spPr>
        <p:txBody>
          <a:bodyPr/>
          <a:lstStyle/>
          <a:p>
            <a:fld id="{664720BA-1AA5-4FA4-88B2-0C518B593580}" type="datetime1">
              <a:rPr lang="en-US" smtClean="0"/>
              <a:pPr/>
              <a:t>7/24/2014</a:t>
            </a:fld>
            <a:endParaRPr lang="en-US" smtClean="0"/>
          </a:p>
        </p:txBody>
      </p:sp>
      <p:sp>
        <p:nvSpPr>
          <p:cNvPr id="31748" name="Slide Number Placeholder 4"/>
          <p:cNvSpPr>
            <a:spLocks noGrp="1"/>
          </p:cNvSpPr>
          <p:nvPr>
            <p:ph type="sldNum" sz="quarter" idx="12"/>
          </p:nvPr>
        </p:nvSpPr>
        <p:spPr>
          <a:noFill/>
        </p:spPr>
        <p:txBody>
          <a:bodyPr/>
          <a:lstStyle/>
          <a:p>
            <a:fld id="{BB334050-E393-4F1F-A909-2F2E0069E189}" type="slidenum">
              <a:rPr lang="en-US" smtClean="0"/>
              <a:pPr/>
              <a:t>15</a:t>
            </a:fld>
            <a:endParaRPr lang="en-US" smtClean="0"/>
          </a:p>
        </p:txBody>
      </p:sp>
      <p:cxnSp>
        <p:nvCxnSpPr>
          <p:cNvPr id="31749"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1750"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
        <p:nvSpPr>
          <p:cNvPr id="31751" name="Rectangle 2"/>
          <p:cNvSpPr>
            <a:spLocks noGrp="1" noChangeArrowheads="1"/>
          </p:cNvSpPr>
          <p:nvPr>
            <p:ph type="title"/>
          </p:nvPr>
        </p:nvSpPr>
        <p:spPr>
          <a:xfrm>
            <a:off x="1143000" y="152400"/>
            <a:ext cx="8001000" cy="7620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9.3. Cổ phiếu thường và đầu tư cổ phiếu thường</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381000" y="1295400"/>
            <a:ext cx="8305800" cy="4724400"/>
          </a:xfrm>
        </p:spPr>
        <p:txBody>
          <a:bodyPr/>
          <a:lstStyle/>
          <a:p>
            <a:pPr eaLnBrk="1" hangingPunct="1">
              <a:lnSpc>
                <a:spcPct val="130000"/>
              </a:lnSpc>
              <a:buFont typeface="Wingdings" pitchFamily="2" charset="2"/>
              <a:buNone/>
            </a:pPr>
            <a:r>
              <a:rPr lang="nl-NL" sz="2800" b="1" dirty="0" smtClean="0">
                <a:latin typeface="Times New Roman" pitchFamily="18" charset="0"/>
                <a:cs typeface="Times New Roman" pitchFamily="18" charset="0"/>
              </a:rPr>
              <a:t>9.3.2. Định giá cổ phiếu thường</a:t>
            </a:r>
          </a:p>
          <a:p>
            <a:pPr algn="just">
              <a:lnSpc>
                <a:spcPct val="130000"/>
              </a:lnSpc>
              <a:spcBef>
                <a:spcPct val="0"/>
              </a:spcBef>
              <a:buFont typeface="Wingdings" pitchFamily="2" charset="2"/>
              <a:buNone/>
            </a:pPr>
            <a:r>
              <a:rPr lang="nl-NL" sz="2400" b="1" dirty="0" smtClean="0">
                <a:latin typeface="Times New Roman" pitchFamily="18" charset="0"/>
                <a:cs typeface="Times New Roman" pitchFamily="18" charset="0"/>
              </a:rPr>
              <a:t>+ Khái niệm:</a:t>
            </a:r>
          </a:p>
          <a:p>
            <a:pPr algn="just">
              <a:lnSpc>
                <a:spcPct val="130000"/>
              </a:lnSpc>
              <a:spcBef>
                <a:spcPct val="0"/>
              </a:spcBef>
              <a:buFont typeface="Wingdings" pitchFamily="2" charset="2"/>
              <a:buNone/>
            </a:pPr>
            <a:r>
              <a:rPr lang="nl-NL" sz="2400" dirty="0" smtClean="0">
                <a:latin typeface="Times New Roman" pitchFamily="18" charset="0"/>
                <a:cs typeface="Times New Roman" pitchFamily="18" charset="0"/>
              </a:rPr>
              <a:t> </a:t>
            </a:r>
          </a:p>
          <a:p>
            <a:pPr algn="just">
              <a:lnSpc>
                <a:spcPct val="130000"/>
              </a:lnSpc>
              <a:spcBef>
                <a:spcPct val="0"/>
              </a:spcBef>
              <a:buFont typeface="Wingdings" pitchFamily="2" charset="2"/>
              <a:buNone/>
            </a:pPr>
            <a:r>
              <a:rPr lang="nl-NL" sz="2400" b="1" dirty="0" smtClean="0">
                <a:latin typeface="Times New Roman" pitchFamily="18" charset="0"/>
                <a:cs typeface="Times New Roman" pitchFamily="18" charset="0"/>
              </a:rPr>
              <a:t>+ Cơ sở để định giá cổ phiếu thường</a:t>
            </a:r>
            <a:r>
              <a:rPr lang="nl-NL" sz="2400" dirty="0" smtClean="0">
                <a:latin typeface="Times New Roman" pitchFamily="18" charset="0"/>
                <a:cs typeface="Times New Roman" pitchFamily="18" charset="0"/>
              </a:rPr>
              <a:t>:</a:t>
            </a:r>
          </a:p>
          <a:p>
            <a:pPr algn="just">
              <a:lnSpc>
                <a:spcPct val="130000"/>
              </a:lnSpc>
              <a:spcBef>
                <a:spcPct val="0"/>
              </a:spcBef>
              <a:buFont typeface="Wingdings" pitchFamily="2" charset="2"/>
              <a:buNone/>
            </a:pPr>
            <a:endParaRPr lang="nl-NL" sz="2400" dirty="0" smtClean="0">
              <a:latin typeface="Times New Roman" pitchFamily="18" charset="0"/>
              <a:cs typeface="Times New Roman" pitchFamily="18" charset="0"/>
            </a:endParaRPr>
          </a:p>
          <a:p>
            <a:pPr algn="just">
              <a:lnSpc>
                <a:spcPct val="130000"/>
              </a:lnSpc>
              <a:spcBef>
                <a:spcPct val="0"/>
              </a:spcBef>
              <a:buFont typeface="Wingdings" pitchFamily="2" charset="2"/>
              <a:buNone/>
            </a:pPr>
            <a:endParaRPr lang="nl-NL" sz="2400" b="1" dirty="0" smtClean="0">
              <a:latin typeface="Times New Roman" pitchFamily="18" charset="0"/>
              <a:cs typeface="Times New Roman" pitchFamily="18" charset="0"/>
            </a:endParaRPr>
          </a:p>
          <a:p>
            <a:pPr algn="just">
              <a:lnSpc>
                <a:spcPct val="130000"/>
              </a:lnSpc>
              <a:spcBef>
                <a:spcPct val="0"/>
              </a:spcBef>
              <a:buFont typeface="Wingdings" pitchFamily="2" charset="2"/>
              <a:buNone/>
            </a:pPr>
            <a:r>
              <a:rPr lang="nl-NL" sz="2400" b="1" dirty="0" smtClean="0">
                <a:latin typeface="Times New Roman" pitchFamily="18" charset="0"/>
                <a:cs typeface="Times New Roman" pitchFamily="18" charset="0"/>
              </a:rPr>
              <a:t>+ Nguyên lý định giá:</a:t>
            </a:r>
            <a:endParaRPr lang="en-US" sz="2400" dirty="0" smtClean="0">
              <a:latin typeface="Times New Roman" pitchFamily="18" charset="0"/>
              <a:cs typeface="Times New Roman" pitchFamily="18" charset="0"/>
            </a:endParaRPr>
          </a:p>
          <a:p>
            <a:pPr eaLnBrk="1" hangingPunct="1">
              <a:lnSpc>
                <a:spcPct val="80000"/>
              </a:lnSpc>
              <a:buFont typeface="Wingdings" pitchFamily="2" charset="2"/>
              <a:buNone/>
            </a:pPr>
            <a:r>
              <a:rPr lang="nl-NL"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sp>
        <p:nvSpPr>
          <p:cNvPr id="32771" name="Date Placeholder 3"/>
          <p:cNvSpPr>
            <a:spLocks noGrp="1"/>
          </p:cNvSpPr>
          <p:nvPr>
            <p:ph type="dt" sz="quarter" idx="10"/>
          </p:nvPr>
        </p:nvSpPr>
        <p:spPr>
          <a:noFill/>
        </p:spPr>
        <p:txBody>
          <a:bodyPr/>
          <a:lstStyle/>
          <a:p>
            <a:fld id="{4367980F-7B32-4B93-9DDF-756F6E32F301}" type="datetime1">
              <a:rPr lang="en-US" smtClean="0"/>
              <a:pPr/>
              <a:t>7/24/2014</a:t>
            </a:fld>
            <a:endParaRPr lang="en-US" smtClean="0"/>
          </a:p>
        </p:txBody>
      </p:sp>
      <p:sp>
        <p:nvSpPr>
          <p:cNvPr id="32772" name="Slide Number Placeholder 4"/>
          <p:cNvSpPr>
            <a:spLocks noGrp="1"/>
          </p:cNvSpPr>
          <p:nvPr>
            <p:ph type="sldNum" sz="quarter" idx="12"/>
          </p:nvPr>
        </p:nvSpPr>
        <p:spPr>
          <a:noFill/>
        </p:spPr>
        <p:txBody>
          <a:bodyPr/>
          <a:lstStyle/>
          <a:p>
            <a:fld id="{4AA8AA84-1D02-44A8-B24C-8653990664C1}" type="slidenum">
              <a:rPr lang="en-US" smtClean="0"/>
              <a:pPr/>
              <a:t>16</a:t>
            </a:fld>
            <a:endParaRPr lang="en-US" smtClean="0"/>
          </a:p>
        </p:txBody>
      </p:sp>
      <p:cxnSp>
        <p:nvCxnSpPr>
          <p:cNvPr id="32773"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2774"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
        <p:nvSpPr>
          <p:cNvPr id="32775" name="Rectangle 2"/>
          <p:cNvSpPr>
            <a:spLocks noGrp="1" noChangeArrowheads="1"/>
          </p:cNvSpPr>
          <p:nvPr>
            <p:ph type="title"/>
          </p:nvPr>
        </p:nvSpPr>
        <p:spPr>
          <a:xfrm>
            <a:off x="1143000" y="152400"/>
            <a:ext cx="8001000" cy="7620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9.3. Cổ phiếu thường và đầu tư cổ phiếu thường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81000" y="1447800"/>
            <a:ext cx="8534400" cy="4267200"/>
          </a:xfrm>
        </p:spPr>
        <p:txBody>
          <a:bodyPr/>
          <a:lstStyle/>
          <a:p>
            <a:pPr eaLnBrk="1" hangingPunct="1">
              <a:buFont typeface="Wingdings" pitchFamily="2" charset="2"/>
              <a:buNone/>
            </a:pPr>
            <a:r>
              <a:rPr lang="en-US" sz="2800" b="1" smtClean="0">
                <a:latin typeface="Times New Roman" pitchFamily="18" charset="0"/>
                <a:cs typeface="Times New Roman" pitchFamily="18" charset="0"/>
              </a:rPr>
              <a:t>	Cách xác định tổng quát:</a:t>
            </a:r>
          </a:p>
          <a:p>
            <a:pPr eaLnBrk="1" hangingPunct="1"/>
            <a:endParaRPr lang="en-US" smtClean="0">
              <a:latin typeface="Times New Roman" pitchFamily="18" charset="0"/>
              <a:cs typeface="Times New Roman" pitchFamily="18" charset="0"/>
            </a:endParaRPr>
          </a:p>
          <a:p>
            <a:pPr eaLnBrk="1" hangingPunct="1"/>
            <a:endParaRPr lang="en-US" smtClean="0">
              <a:latin typeface="Times New Roman" pitchFamily="18" charset="0"/>
              <a:cs typeface="Times New Roman" pitchFamily="18" charset="0"/>
            </a:endParaRPr>
          </a:p>
          <a:p>
            <a:pPr eaLnBrk="1" hangingPunct="1"/>
            <a:endParaRPr lang="en-US" smtClean="0">
              <a:latin typeface="Times New Roman" pitchFamily="18" charset="0"/>
              <a:cs typeface="Times New Roman" pitchFamily="18" charset="0"/>
            </a:endParaRPr>
          </a:p>
          <a:p>
            <a:pPr algn="just" eaLnBrk="1" hangingPunct="1">
              <a:buFont typeface="Wingdings" pitchFamily="2" charset="2"/>
              <a:buNone/>
            </a:pPr>
            <a:r>
              <a:rPr lang="en-US" sz="2800" b="1" smtClean="0">
                <a:latin typeface="Times New Roman" pitchFamily="18" charset="0"/>
                <a:cs typeface="Times New Roman" pitchFamily="18" charset="0"/>
              </a:rPr>
              <a:t>+ Trường hợp 1</a:t>
            </a:r>
            <a:r>
              <a:rPr lang="en-US" sz="2800" smtClean="0">
                <a:latin typeface="Times New Roman" pitchFamily="18" charset="0"/>
                <a:cs typeface="Times New Roman" pitchFamily="18" charset="0"/>
              </a:rPr>
              <a:t>: </a:t>
            </a:r>
            <a:r>
              <a:rPr lang="nl-NL" sz="2800" i="1" smtClean="0">
                <a:latin typeface="Times New Roman" pitchFamily="18" charset="0"/>
                <a:cs typeface="Times New Roman" pitchFamily="18" charset="0"/>
              </a:rPr>
              <a:t>Trường hợp cổ tức hàng năm không tăng trưởng (g = 0)</a:t>
            </a:r>
          </a:p>
          <a:p>
            <a:pPr algn="just" eaLnBrk="1" hangingPunct="1">
              <a:buFont typeface="Wingdings" pitchFamily="2" charset="2"/>
              <a:buNone/>
            </a:pPr>
            <a:endParaRPr lang="en-US" sz="2400" smtClean="0">
              <a:latin typeface="Times New Roman" pitchFamily="18" charset="0"/>
              <a:cs typeface="Times New Roman" pitchFamily="18" charset="0"/>
            </a:endParaRPr>
          </a:p>
          <a:p>
            <a:pPr algn="just" eaLnBrk="1" hangingPunct="1">
              <a:buFont typeface="Wingdings" pitchFamily="2" charset="2"/>
              <a:buNone/>
            </a:pPr>
            <a:r>
              <a:rPr lang="en-US" smtClean="0">
                <a:latin typeface="Times New Roman" pitchFamily="18" charset="0"/>
                <a:cs typeface="Times New Roman" pitchFamily="18" charset="0"/>
              </a:rPr>
              <a:t>			P</a:t>
            </a:r>
            <a:r>
              <a:rPr lang="en-US" baseline="-25000" smtClean="0">
                <a:latin typeface="Times New Roman" pitchFamily="18" charset="0"/>
                <a:cs typeface="Times New Roman" pitchFamily="18" charset="0"/>
              </a:rPr>
              <a:t>e</a:t>
            </a:r>
            <a:r>
              <a:rPr lang="en-US" smtClean="0">
                <a:latin typeface="Times New Roman" pitchFamily="18" charset="0"/>
                <a:cs typeface="Times New Roman" pitchFamily="18" charset="0"/>
              </a:rPr>
              <a:t> = d/r</a:t>
            </a:r>
            <a:r>
              <a:rPr lang="en-US" baseline="-25000" smtClean="0">
                <a:latin typeface="Times New Roman" pitchFamily="18" charset="0"/>
                <a:cs typeface="Times New Roman" pitchFamily="18" charset="0"/>
              </a:rPr>
              <a:t>e</a:t>
            </a:r>
            <a:r>
              <a:rPr lang="en-US" smtClean="0">
                <a:latin typeface="Times New Roman" pitchFamily="18" charset="0"/>
                <a:cs typeface="Times New Roman" pitchFamily="18" charset="0"/>
              </a:rPr>
              <a:t> </a:t>
            </a:r>
          </a:p>
          <a:p>
            <a:pPr eaLnBrk="1" hangingPunct="1">
              <a:buFont typeface="Wingdings" pitchFamily="2" charset="2"/>
              <a:buNone/>
            </a:pPr>
            <a:endParaRPr lang="en-US" smtClean="0">
              <a:latin typeface="Times New Roman" pitchFamily="18" charset="0"/>
              <a:cs typeface="Times New Roman" pitchFamily="18" charset="0"/>
            </a:endParaRPr>
          </a:p>
        </p:txBody>
      </p:sp>
      <p:sp>
        <p:nvSpPr>
          <p:cNvPr id="6148"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6146" name="Object 4"/>
          <p:cNvGraphicFramePr>
            <a:graphicFrameLocks noChangeAspect="1"/>
          </p:cNvGraphicFramePr>
          <p:nvPr/>
        </p:nvGraphicFramePr>
        <p:xfrm>
          <a:off x="979488" y="1981200"/>
          <a:ext cx="7567612" cy="1066800"/>
        </p:xfrm>
        <a:graphic>
          <a:graphicData uri="http://schemas.openxmlformats.org/presentationml/2006/ole">
            <p:oleObj spid="_x0000_s6146" name="Equation" r:id="rId4" imgW="3213000" imgH="444240" progId="Equation.3">
              <p:embed/>
            </p:oleObj>
          </a:graphicData>
        </a:graphic>
      </p:graphicFrame>
      <p:sp>
        <p:nvSpPr>
          <p:cNvPr id="6149" name="Date Placeholder 5"/>
          <p:cNvSpPr>
            <a:spLocks noGrp="1"/>
          </p:cNvSpPr>
          <p:nvPr>
            <p:ph type="dt" sz="quarter" idx="10"/>
          </p:nvPr>
        </p:nvSpPr>
        <p:spPr>
          <a:noFill/>
        </p:spPr>
        <p:txBody>
          <a:bodyPr/>
          <a:lstStyle/>
          <a:p>
            <a:fld id="{4E5246E0-DD5D-4FAA-8645-CA07A41C07C1}" type="datetime1">
              <a:rPr lang="en-US" smtClean="0"/>
              <a:pPr/>
              <a:t>7/24/2014</a:t>
            </a:fld>
            <a:endParaRPr lang="en-US" smtClean="0"/>
          </a:p>
        </p:txBody>
      </p:sp>
      <p:sp>
        <p:nvSpPr>
          <p:cNvPr id="6150" name="Slide Number Placeholder 6"/>
          <p:cNvSpPr>
            <a:spLocks noGrp="1"/>
          </p:cNvSpPr>
          <p:nvPr>
            <p:ph type="sldNum" sz="quarter" idx="12"/>
          </p:nvPr>
        </p:nvSpPr>
        <p:spPr>
          <a:noFill/>
        </p:spPr>
        <p:txBody>
          <a:bodyPr/>
          <a:lstStyle/>
          <a:p>
            <a:fld id="{792DC1C3-F8BB-4DC6-ACA6-E4DB0AFB937C}" type="slidenum">
              <a:rPr lang="en-US" smtClean="0"/>
              <a:pPr/>
              <a:t>17</a:t>
            </a:fld>
            <a:endParaRPr lang="en-US" smtClean="0"/>
          </a:p>
        </p:txBody>
      </p:sp>
      <p:cxnSp>
        <p:nvCxnSpPr>
          <p:cNvPr id="6151" name="Straight Connector 7"/>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6152"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
        <p:nvSpPr>
          <p:cNvPr id="6153" name="Rectangle 2"/>
          <p:cNvSpPr>
            <a:spLocks noGrp="1" noChangeArrowheads="1"/>
          </p:cNvSpPr>
          <p:nvPr>
            <p:ph type="title"/>
          </p:nvPr>
        </p:nvSpPr>
        <p:spPr>
          <a:xfrm>
            <a:off x="1143000" y="152400"/>
            <a:ext cx="8001000" cy="7620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9.3. Cổ phiếu thường và đầu tư cổ phiếu thường</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1143000" y="304800"/>
            <a:ext cx="8001000" cy="533400"/>
          </a:xfrm>
        </p:spPr>
        <p:txBody>
          <a:bodyPr/>
          <a:lstStyle/>
          <a:p>
            <a:pPr algn="ctr" eaLnBrk="1" hangingPunct="1"/>
            <a:r>
              <a:rPr lang="en-US" sz="2800" b="1" smtClean="0">
                <a:solidFill>
                  <a:schemeClr val="tx1"/>
                </a:solidFill>
                <a:latin typeface="Times New Roman" pitchFamily="18" charset="0"/>
                <a:cs typeface="Times New Roman" pitchFamily="18" charset="0"/>
              </a:rPr>
              <a:t>9.3. Cổ phiếu thường và đầu tư cổ phiếu thường</a:t>
            </a:r>
          </a:p>
        </p:txBody>
      </p:sp>
      <p:sp>
        <p:nvSpPr>
          <p:cNvPr id="7172" name="Rectangle 3"/>
          <p:cNvSpPr>
            <a:spLocks noGrp="1" noChangeArrowheads="1"/>
          </p:cNvSpPr>
          <p:nvPr>
            <p:ph type="body" idx="1"/>
          </p:nvPr>
        </p:nvSpPr>
        <p:spPr/>
        <p:txBody>
          <a:bodyPr/>
          <a:lstStyle/>
          <a:p>
            <a:pPr marL="0" indent="0" algn="just" eaLnBrk="1" hangingPunct="1">
              <a:buFont typeface="Wingdings" pitchFamily="2" charset="2"/>
              <a:buNone/>
            </a:pPr>
            <a:r>
              <a:rPr lang="nl-NL" sz="2800" b="1" smtClean="0">
                <a:latin typeface="Times New Roman" pitchFamily="18" charset="0"/>
                <a:cs typeface="Times New Roman" pitchFamily="18" charset="0"/>
              </a:rPr>
              <a:t>+ Trường hợp 2: </a:t>
            </a:r>
            <a:r>
              <a:rPr lang="nl-NL" sz="2800" i="1" smtClean="0">
                <a:latin typeface="Times New Roman" pitchFamily="18" charset="0"/>
                <a:cs typeface="Times New Roman" pitchFamily="18" charset="0"/>
              </a:rPr>
              <a:t>Cổ tức tăng trưởng đều đặn hàng năm với tỷ lệ là g</a:t>
            </a:r>
            <a:endParaRPr lang="en-US" sz="2800" smtClean="0">
              <a:latin typeface="Times New Roman" pitchFamily="18" charset="0"/>
              <a:cs typeface="Times New Roman" pitchFamily="18" charset="0"/>
            </a:endParaRPr>
          </a:p>
        </p:txBody>
      </p:sp>
      <p:sp>
        <p:nvSpPr>
          <p:cNvPr id="7173"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7170" name="Object 4"/>
          <p:cNvGraphicFramePr>
            <a:graphicFrameLocks noChangeAspect="1"/>
          </p:cNvGraphicFramePr>
          <p:nvPr/>
        </p:nvGraphicFramePr>
        <p:xfrm>
          <a:off x="1371600" y="2819400"/>
          <a:ext cx="6550025" cy="1066800"/>
        </p:xfrm>
        <a:graphic>
          <a:graphicData uri="http://schemas.openxmlformats.org/presentationml/2006/ole">
            <p:oleObj spid="_x0000_s7170" name="Equation" r:id="rId4" imgW="2705040" imgH="457200" progId="Equation.3">
              <p:embed/>
            </p:oleObj>
          </a:graphicData>
        </a:graphic>
      </p:graphicFrame>
      <p:sp>
        <p:nvSpPr>
          <p:cNvPr id="7174" name="Text Box 6"/>
          <p:cNvSpPr txBox="1">
            <a:spLocks noChangeArrowheads="1"/>
          </p:cNvSpPr>
          <p:nvPr/>
        </p:nvSpPr>
        <p:spPr bwMode="auto">
          <a:xfrm>
            <a:off x="1431925" y="4071938"/>
            <a:ext cx="6111875" cy="1384300"/>
          </a:xfrm>
          <a:prstGeom prst="rect">
            <a:avLst/>
          </a:prstGeom>
          <a:noFill/>
          <a:ln w="9525">
            <a:noFill/>
            <a:miter lim="800000"/>
            <a:headEnd/>
            <a:tailEnd/>
          </a:ln>
        </p:spPr>
        <p:txBody>
          <a:bodyPr>
            <a:spAutoFit/>
          </a:bodyPr>
          <a:lstStyle/>
          <a:p>
            <a:r>
              <a:rPr lang="en-US" sz="2400" b="1">
                <a:latin typeface=".VnTime" pitchFamily="34" charset="0"/>
              </a:rPr>
              <a:t>	</a:t>
            </a:r>
            <a:r>
              <a:rPr lang="en-US" sz="2800">
                <a:latin typeface=".VnTime" pitchFamily="34" charset="0"/>
              </a:rPr>
              <a:t> d</a:t>
            </a:r>
            <a:r>
              <a:rPr lang="en-US" sz="2800" baseline="-25000">
                <a:latin typeface=".VnTime" pitchFamily="34" charset="0"/>
              </a:rPr>
              <a:t>1</a:t>
            </a:r>
            <a:endParaRPr lang="en-US" sz="2800">
              <a:latin typeface=".VnTime" pitchFamily="34" charset="0"/>
            </a:endParaRPr>
          </a:p>
          <a:p>
            <a:r>
              <a:rPr lang="en-US" sz="2800">
                <a:latin typeface=".VnTime" pitchFamily="34" charset="0"/>
              </a:rPr>
              <a:t>P</a:t>
            </a:r>
            <a:r>
              <a:rPr lang="en-US" sz="2800" baseline="-25000">
                <a:latin typeface=".VnTime" pitchFamily="34" charset="0"/>
              </a:rPr>
              <a:t>e</a:t>
            </a:r>
            <a:r>
              <a:rPr lang="en-US" sz="2800">
                <a:latin typeface=".VnTime" pitchFamily="34" charset="0"/>
              </a:rPr>
              <a:t> = ----------</a:t>
            </a:r>
          </a:p>
          <a:p>
            <a:r>
              <a:rPr lang="en-US" sz="2800">
                <a:latin typeface=".VnTime" pitchFamily="34" charset="0"/>
              </a:rPr>
              <a:t>	r</a:t>
            </a:r>
            <a:r>
              <a:rPr lang="en-US" sz="2800" baseline="-25000">
                <a:latin typeface=".VnTime" pitchFamily="34" charset="0"/>
              </a:rPr>
              <a:t>e</a:t>
            </a:r>
            <a:r>
              <a:rPr lang="en-US" sz="2800">
                <a:latin typeface=".VnTime" pitchFamily="34" charset="0"/>
              </a:rPr>
              <a:t>-g</a:t>
            </a:r>
          </a:p>
        </p:txBody>
      </p:sp>
      <p:sp>
        <p:nvSpPr>
          <p:cNvPr id="7175" name="Date Placeholder 6"/>
          <p:cNvSpPr>
            <a:spLocks noGrp="1"/>
          </p:cNvSpPr>
          <p:nvPr>
            <p:ph type="dt" sz="quarter" idx="10"/>
          </p:nvPr>
        </p:nvSpPr>
        <p:spPr>
          <a:noFill/>
        </p:spPr>
        <p:txBody>
          <a:bodyPr/>
          <a:lstStyle/>
          <a:p>
            <a:fld id="{F4531058-B3EF-4739-A7A8-48BD02EFB086}" type="datetime1">
              <a:rPr lang="en-US" smtClean="0"/>
              <a:pPr/>
              <a:t>7/24/2014</a:t>
            </a:fld>
            <a:endParaRPr lang="en-US" smtClean="0"/>
          </a:p>
        </p:txBody>
      </p:sp>
      <p:sp>
        <p:nvSpPr>
          <p:cNvPr id="7176" name="Slide Number Placeholder 7"/>
          <p:cNvSpPr>
            <a:spLocks noGrp="1"/>
          </p:cNvSpPr>
          <p:nvPr>
            <p:ph type="sldNum" sz="quarter" idx="12"/>
          </p:nvPr>
        </p:nvSpPr>
        <p:spPr>
          <a:noFill/>
        </p:spPr>
        <p:txBody>
          <a:bodyPr/>
          <a:lstStyle/>
          <a:p>
            <a:fld id="{0F61DAEA-EFF2-41FD-8EAF-4A31F663BEC6}" type="slidenum">
              <a:rPr lang="en-US" smtClean="0"/>
              <a:pPr/>
              <a:t>18</a:t>
            </a:fld>
            <a:endParaRPr lang="en-US" smtClean="0"/>
          </a:p>
        </p:txBody>
      </p:sp>
      <p:cxnSp>
        <p:nvCxnSpPr>
          <p:cNvPr id="7177" name="Straight Connector 8"/>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7178"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3" name="Rectangle 3"/>
          <p:cNvSpPr>
            <a:spLocks noGrp="1" noChangeArrowheads="1"/>
          </p:cNvSpPr>
          <p:nvPr>
            <p:ph type="body" idx="1"/>
          </p:nvPr>
        </p:nvSpPr>
        <p:spPr>
          <a:xfrm>
            <a:off x="533400" y="1295400"/>
            <a:ext cx="8001000" cy="5105400"/>
          </a:xfrm>
        </p:spPr>
        <p:txBody>
          <a:bodyPr/>
          <a:lstStyle/>
          <a:p>
            <a:pPr marL="0" indent="0" algn="just" eaLnBrk="1" hangingPunct="1">
              <a:buFont typeface="Wingdings" pitchFamily="2" charset="2"/>
              <a:buNone/>
              <a:defRPr/>
            </a:pP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Trường</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hợp</a:t>
            </a:r>
            <a:r>
              <a:rPr lang="en-US" sz="2800" b="1" dirty="0" smtClean="0">
                <a:latin typeface="Times New Roman" pitchFamily="18" charset="0"/>
                <a:cs typeface="Times New Roman" pitchFamily="18" charset="0"/>
              </a:rPr>
              <a:t> 3</a:t>
            </a:r>
            <a:r>
              <a:rPr lang="en-US" sz="2800" dirty="0" smtClean="0">
                <a:latin typeface="Times New Roman" pitchFamily="18" charset="0"/>
                <a:cs typeface="Times New Roman" pitchFamily="18" charset="0"/>
              </a:rPr>
              <a:t>: </a:t>
            </a:r>
            <a:r>
              <a:rPr lang="nl-NL" sz="2800" i="1" dirty="0" smtClean="0">
                <a:latin typeface="Times New Roman" pitchFamily="18" charset="0"/>
                <a:cs typeface="Times New Roman" pitchFamily="18" charset="0"/>
              </a:rPr>
              <a:t>Trường hợp cổ tức tăng trưởng không đều đặn.</a:t>
            </a:r>
          </a:p>
          <a:p>
            <a:pPr marL="0" indent="0" algn="just" eaLnBrk="1" hangingPunct="1">
              <a:buFont typeface="Wingdings" pitchFamily="2" charset="2"/>
              <a:buNone/>
              <a:defRPr/>
            </a:pPr>
            <a:r>
              <a:rPr lang="nl-NL" sz="2400" dirty="0" smtClean="0">
                <a:latin typeface="Times New Roman" pitchFamily="18" charset="0"/>
                <a:cs typeface="Times New Roman" pitchFamily="18" charset="0"/>
              </a:rPr>
              <a:t>Một mô hình đơn giản là có thể chia thành tăng trưởng hai giai đoạn: Giai đoạn tăng trưởng nhanh trong n năm đầu với tỷ lệ là g và giai đoạn tăng trưởng ổn định với tỷ lệ là g’</a:t>
            </a:r>
            <a:endParaRPr lang="en-US" sz="2400" dirty="0" smtClean="0">
              <a:latin typeface="Times New Roman" pitchFamily="18" charset="0"/>
              <a:cs typeface="Times New Roman" pitchFamily="18" charset="0"/>
            </a:endParaRPr>
          </a:p>
          <a:p>
            <a:pPr algn="just" eaLnBrk="1" hangingPunct="1">
              <a:buFont typeface="Wingdings" pitchFamily="2" charset="2"/>
              <a:buNone/>
              <a:defRPr/>
            </a:pPr>
            <a:endParaRPr lang="en-US" sz="2000" b="1" dirty="0" smtClean="0">
              <a:latin typeface="Times New Roman" pitchFamily="18" charset="0"/>
              <a:cs typeface="Times New Roman" pitchFamily="18" charset="0"/>
            </a:endParaRPr>
          </a:p>
          <a:p>
            <a:pPr algn="just" eaLnBrk="1" hangingPunct="1">
              <a:buFont typeface="Wingdings" pitchFamily="2" charset="2"/>
              <a:buNone/>
              <a:defRPr/>
            </a:pPr>
            <a:endParaRPr lang="en-US" sz="1800" dirty="0" smtClean="0">
              <a:latin typeface="Times New Roman" pitchFamily="18" charset="0"/>
              <a:cs typeface="Times New Roman" pitchFamily="18" charset="0"/>
            </a:endParaRPr>
          </a:p>
          <a:p>
            <a:pPr algn="just" eaLnBrk="1" hangingPunct="1">
              <a:buFont typeface="Wingdings" pitchFamily="2" charset="2"/>
              <a:buNone/>
              <a:defRPr/>
            </a:pPr>
            <a:endParaRPr lang="en-US" sz="1400" dirty="0" smtClean="0">
              <a:latin typeface="Times New Roman" pitchFamily="18" charset="0"/>
              <a:cs typeface="Times New Roman" pitchFamily="18" charset="0"/>
            </a:endParaRPr>
          </a:p>
          <a:p>
            <a:pPr algn="just" eaLnBrk="1" hangingPunct="1">
              <a:buFont typeface="Wingdings" pitchFamily="2" charset="2"/>
              <a:buNone/>
              <a:defRPr/>
            </a:pPr>
            <a:r>
              <a:rPr lang="en-US" sz="1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Trong</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đó</a:t>
            </a:r>
            <a:r>
              <a:rPr lang="en-US" sz="2400" dirty="0" smtClean="0">
                <a:latin typeface="Times New Roman" pitchFamily="18" charset="0"/>
                <a:cs typeface="Times New Roman" pitchFamily="18" charset="0"/>
              </a:rPr>
              <a:t>:</a:t>
            </a:r>
          </a:p>
        </p:txBody>
      </p:sp>
      <p:sp>
        <p:nvSpPr>
          <p:cNvPr id="8197"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8194" name="Object 4"/>
          <p:cNvGraphicFramePr>
            <a:graphicFrameLocks noChangeAspect="1"/>
          </p:cNvGraphicFramePr>
          <p:nvPr/>
        </p:nvGraphicFramePr>
        <p:xfrm>
          <a:off x="2514600" y="3352800"/>
          <a:ext cx="4144963" cy="914400"/>
        </p:xfrm>
        <a:graphic>
          <a:graphicData uri="http://schemas.openxmlformats.org/presentationml/2006/ole">
            <p:oleObj spid="_x0000_s8194" name="Equation" r:id="rId4" imgW="1574640" imgH="469800" progId="Equation.3">
              <p:embed/>
            </p:oleObj>
          </a:graphicData>
        </a:graphic>
      </p:graphicFrame>
      <p:graphicFrame>
        <p:nvGraphicFramePr>
          <p:cNvPr id="8195" name="Object 6"/>
          <p:cNvGraphicFramePr>
            <a:graphicFrameLocks noChangeAspect="1"/>
          </p:cNvGraphicFramePr>
          <p:nvPr/>
        </p:nvGraphicFramePr>
        <p:xfrm>
          <a:off x="2590800" y="4724400"/>
          <a:ext cx="1838325" cy="819150"/>
        </p:xfrm>
        <a:graphic>
          <a:graphicData uri="http://schemas.openxmlformats.org/presentationml/2006/ole">
            <p:oleObj spid="_x0000_s8195" name="Equation" r:id="rId5" imgW="698400" imgH="419040" progId="Equation.3">
              <p:embed/>
            </p:oleObj>
          </a:graphicData>
        </a:graphic>
      </p:graphicFrame>
      <p:sp>
        <p:nvSpPr>
          <p:cNvPr id="8198" name="Date Placeholder 6"/>
          <p:cNvSpPr>
            <a:spLocks noGrp="1"/>
          </p:cNvSpPr>
          <p:nvPr>
            <p:ph type="dt" sz="quarter" idx="10"/>
          </p:nvPr>
        </p:nvSpPr>
        <p:spPr>
          <a:noFill/>
        </p:spPr>
        <p:txBody>
          <a:bodyPr/>
          <a:lstStyle/>
          <a:p>
            <a:fld id="{58ABEA82-E198-4C54-A5DB-D0865C78DFD4}" type="datetime1">
              <a:rPr lang="en-US" smtClean="0"/>
              <a:pPr/>
              <a:t>7/24/2014</a:t>
            </a:fld>
            <a:endParaRPr lang="en-US" smtClean="0"/>
          </a:p>
        </p:txBody>
      </p:sp>
      <p:sp>
        <p:nvSpPr>
          <p:cNvPr id="8199" name="Slide Number Placeholder 7"/>
          <p:cNvSpPr>
            <a:spLocks noGrp="1"/>
          </p:cNvSpPr>
          <p:nvPr>
            <p:ph type="sldNum" sz="quarter" idx="12"/>
          </p:nvPr>
        </p:nvSpPr>
        <p:spPr>
          <a:noFill/>
        </p:spPr>
        <p:txBody>
          <a:bodyPr/>
          <a:lstStyle/>
          <a:p>
            <a:fld id="{05D1A773-D22F-467E-B112-48088EB91D07}" type="slidenum">
              <a:rPr lang="en-US" smtClean="0"/>
              <a:pPr/>
              <a:t>19</a:t>
            </a:fld>
            <a:endParaRPr lang="en-US" smtClean="0"/>
          </a:p>
        </p:txBody>
      </p:sp>
      <p:cxnSp>
        <p:nvCxnSpPr>
          <p:cNvPr id="8200" name="Straight Connector 8"/>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8201" name="Picture 4" descr="C:\Users\Duc\Desktop\logo hvtc 1.jpg"/>
          <p:cNvPicPr>
            <a:picLocks noChangeAspect="1" noChangeArrowheads="1"/>
          </p:cNvPicPr>
          <p:nvPr/>
        </p:nvPicPr>
        <p:blipFill>
          <a:blip r:embed="rId6"/>
          <a:srcRect/>
          <a:stretch>
            <a:fillRect/>
          </a:stretch>
        </p:blipFill>
        <p:spPr bwMode="auto">
          <a:xfrm>
            <a:off x="0" y="0"/>
            <a:ext cx="1371600" cy="1143000"/>
          </a:xfrm>
          <a:prstGeom prst="rect">
            <a:avLst/>
          </a:prstGeom>
          <a:noFill/>
          <a:ln w="9525">
            <a:noFill/>
            <a:miter lim="800000"/>
            <a:headEnd/>
            <a:tailEnd/>
          </a:ln>
        </p:spPr>
      </p:pic>
      <p:sp>
        <p:nvSpPr>
          <p:cNvPr id="8202" name="Rectangle 2"/>
          <p:cNvSpPr>
            <a:spLocks noGrp="1" noChangeArrowheads="1"/>
          </p:cNvSpPr>
          <p:nvPr>
            <p:ph type="title"/>
          </p:nvPr>
        </p:nvSpPr>
        <p:spPr>
          <a:xfrm>
            <a:off x="1143000" y="152400"/>
            <a:ext cx="8001000" cy="7620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9.3. Cổ phiếu thường và đầu tư cổ phiếu thường</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pPr>
              <a:defRPr/>
            </a:pPr>
            <a:fld id="{CD53CD73-E075-4491-AC8A-526BF0F90812}" type="datetime1">
              <a:rPr lang="en-US" smtClean="0"/>
              <a:pPr>
                <a:defRPr/>
              </a:pPr>
              <a:t>7/24/2014</a:t>
            </a:fld>
            <a:endParaRPr lang="en-US"/>
          </a:p>
        </p:txBody>
      </p:sp>
      <p:sp>
        <p:nvSpPr>
          <p:cNvPr id="5" name="Slide Number Placeholder 4"/>
          <p:cNvSpPr>
            <a:spLocks noGrp="1"/>
          </p:cNvSpPr>
          <p:nvPr>
            <p:ph type="sldNum" sz="quarter" idx="12"/>
          </p:nvPr>
        </p:nvSpPr>
        <p:spPr/>
        <p:txBody>
          <a:bodyPr/>
          <a:lstStyle/>
          <a:p>
            <a:pPr>
              <a:defRPr/>
            </a:pPr>
            <a:fld id="{E0A5AA8C-FA08-4653-991C-8896F37F6347}" type="slidenum">
              <a:rPr lang="en-US" smtClean="0"/>
              <a:pPr>
                <a:defRPr/>
              </a:pPr>
              <a:t>2</a:t>
            </a:fld>
            <a:endParaRPr lang="en-US"/>
          </a:p>
        </p:txBody>
      </p:sp>
      <p:sp>
        <p:nvSpPr>
          <p:cNvPr id="7" name="Content Placeholder 6"/>
          <p:cNvSpPr>
            <a:spLocks noGrp="1"/>
          </p:cNvSpPr>
          <p:nvPr>
            <p:ph idx="1"/>
          </p:nvPr>
        </p:nvSpPr>
        <p:spPr/>
        <p:txBody>
          <a:bodyPr/>
          <a:lstStyle/>
          <a:p>
            <a:endParaRPr lang="en-US"/>
          </a:p>
        </p:txBody>
      </p:sp>
      <p:pic>
        <p:nvPicPr>
          <p:cNvPr id="51201" name="Picture 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1143000" y="76200"/>
            <a:ext cx="8001000" cy="8382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9.4. Cổ phiếu ưu đãi và đầu tư cổ phiếu ưu đãi</a:t>
            </a:r>
          </a:p>
        </p:txBody>
      </p:sp>
      <p:sp>
        <p:nvSpPr>
          <p:cNvPr id="11267" name="Rectangle 3"/>
          <p:cNvSpPr>
            <a:spLocks noGrp="1" noChangeArrowheads="1"/>
          </p:cNvSpPr>
          <p:nvPr>
            <p:ph type="body" idx="1"/>
          </p:nvPr>
        </p:nvSpPr>
        <p:spPr>
          <a:xfrm>
            <a:off x="533400" y="1524000"/>
            <a:ext cx="8348663" cy="5105400"/>
          </a:xfrm>
        </p:spPr>
        <p:txBody>
          <a:bodyPr/>
          <a:lstStyle/>
          <a:p>
            <a:pPr algn="just">
              <a:lnSpc>
                <a:spcPct val="140000"/>
              </a:lnSpc>
              <a:spcBef>
                <a:spcPts val="0"/>
              </a:spcBef>
              <a:buFont typeface="Wingdings" pitchFamily="2" charset="2"/>
              <a:buNone/>
              <a:defRPr/>
            </a:pPr>
            <a:r>
              <a:rPr lang="nl-NL" sz="2800" b="1" dirty="0" smtClean="0">
                <a:latin typeface="Times New Roman" pitchFamily="18" charset="0"/>
                <a:cs typeface="Times New Roman" pitchFamily="18" charset="0"/>
              </a:rPr>
              <a:t>9.4.1. Khái niệm và đặc điểm cổ phiếu ưu đãi </a:t>
            </a:r>
          </a:p>
          <a:p>
            <a:pPr marL="0" indent="0" algn="just">
              <a:lnSpc>
                <a:spcPct val="140000"/>
              </a:lnSpc>
              <a:spcBef>
                <a:spcPts val="0"/>
              </a:spcBef>
              <a:buFontTx/>
              <a:buChar char="-"/>
              <a:defRPr/>
            </a:pPr>
            <a:r>
              <a:rPr lang="nl-NL" sz="2400" b="1" i="1" dirty="0" smtClean="0">
                <a:latin typeface="Times New Roman" pitchFamily="18" charset="0"/>
                <a:cs typeface="Times New Roman" pitchFamily="18" charset="0"/>
              </a:rPr>
              <a:t> Khái niệm:</a:t>
            </a:r>
            <a:endParaRPr lang="en-US" sz="2400" dirty="0" smtClean="0">
              <a:latin typeface="Times New Roman" pitchFamily="18" charset="0"/>
              <a:cs typeface="Times New Roman" pitchFamily="18" charset="0"/>
            </a:endParaRPr>
          </a:p>
          <a:p>
            <a:pPr marL="0" indent="0" algn="just">
              <a:lnSpc>
                <a:spcPct val="140000"/>
              </a:lnSpc>
              <a:spcBef>
                <a:spcPts val="0"/>
              </a:spcBef>
              <a:buFontTx/>
              <a:buChar char="-"/>
              <a:defRPr/>
            </a:pPr>
            <a:endParaRPr lang="en-US" sz="2400" b="1" dirty="0" smtClean="0">
              <a:latin typeface="Times New Roman" pitchFamily="18" charset="0"/>
              <a:cs typeface="Times New Roman" pitchFamily="18" charset="0"/>
            </a:endParaRPr>
          </a:p>
        </p:txBody>
      </p:sp>
      <p:sp>
        <p:nvSpPr>
          <p:cNvPr id="33796" name="Date Placeholder 3"/>
          <p:cNvSpPr>
            <a:spLocks noGrp="1"/>
          </p:cNvSpPr>
          <p:nvPr>
            <p:ph type="dt" sz="quarter" idx="10"/>
          </p:nvPr>
        </p:nvSpPr>
        <p:spPr>
          <a:noFill/>
        </p:spPr>
        <p:txBody>
          <a:bodyPr/>
          <a:lstStyle/>
          <a:p>
            <a:fld id="{05C2EEAE-18E6-4417-9F18-45F20AE4DB51}" type="datetime1">
              <a:rPr lang="en-US" smtClean="0"/>
              <a:pPr/>
              <a:t>7/24/2014</a:t>
            </a:fld>
            <a:endParaRPr lang="en-US" smtClean="0"/>
          </a:p>
        </p:txBody>
      </p:sp>
      <p:sp>
        <p:nvSpPr>
          <p:cNvPr id="33797" name="Slide Number Placeholder 4"/>
          <p:cNvSpPr>
            <a:spLocks noGrp="1"/>
          </p:cNvSpPr>
          <p:nvPr>
            <p:ph type="sldNum" sz="quarter" idx="12"/>
          </p:nvPr>
        </p:nvSpPr>
        <p:spPr>
          <a:noFill/>
        </p:spPr>
        <p:txBody>
          <a:bodyPr/>
          <a:lstStyle/>
          <a:p>
            <a:fld id="{940C4534-37DD-4395-827F-0B18055154E7}" type="slidenum">
              <a:rPr lang="en-US" smtClean="0"/>
              <a:pPr/>
              <a:t>20</a:t>
            </a:fld>
            <a:endParaRPr lang="en-US" smtClean="0"/>
          </a:p>
        </p:txBody>
      </p:sp>
      <p:cxnSp>
        <p:nvCxnSpPr>
          <p:cNvPr id="33798"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3799"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143000" y="76200"/>
            <a:ext cx="8001000" cy="8382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9.4. Cổ phiếu ưu đãi và đầu tư cổ phiếu ưu đãi</a:t>
            </a:r>
          </a:p>
        </p:txBody>
      </p:sp>
      <p:sp>
        <p:nvSpPr>
          <p:cNvPr id="11267" name="Rectangle 3"/>
          <p:cNvSpPr>
            <a:spLocks noGrp="1" noChangeArrowheads="1"/>
          </p:cNvSpPr>
          <p:nvPr>
            <p:ph type="body" idx="1"/>
          </p:nvPr>
        </p:nvSpPr>
        <p:spPr>
          <a:xfrm>
            <a:off x="533400" y="1447800"/>
            <a:ext cx="8348663" cy="5105400"/>
          </a:xfrm>
        </p:spPr>
        <p:txBody>
          <a:bodyPr/>
          <a:lstStyle/>
          <a:p>
            <a:pPr algn="just">
              <a:lnSpc>
                <a:spcPct val="140000"/>
              </a:lnSpc>
              <a:spcBef>
                <a:spcPts val="0"/>
              </a:spcBef>
              <a:buFont typeface="Wingdings" pitchFamily="2" charset="2"/>
              <a:buNone/>
              <a:defRPr/>
            </a:pPr>
            <a:r>
              <a:rPr lang="nl-NL" sz="2800" b="1" dirty="0" smtClean="0">
                <a:latin typeface="Times New Roman" pitchFamily="18" charset="0"/>
                <a:cs typeface="Times New Roman" pitchFamily="18" charset="0"/>
              </a:rPr>
              <a:t>9.4.1. Khái niệm và đặc điểm cổ phiếu ưu đãi </a:t>
            </a:r>
          </a:p>
          <a:p>
            <a:pPr algn="just">
              <a:lnSpc>
                <a:spcPct val="140000"/>
              </a:lnSpc>
              <a:buFont typeface="Wingdings" pitchFamily="2" charset="2"/>
              <a:buNone/>
              <a:defRPr/>
            </a:pPr>
            <a:r>
              <a:rPr lang="nl-NL" sz="2400"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Đặc điểm cổ phiếu ưu đãi: </a:t>
            </a:r>
            <a:endParaRPr lang="en-US" sz="2400" dirty="0" smtClean="0">
              <a:latin typeface="Times New Roman" pitchFamily="18" charset="0"/>
              <a:cs typeface="Times New Roman" pitchFamily="18" charset="0"/>
            </a:endParaRPr>
          </a:p>
          <a:p>
            <a:pPr marL="0" indent="0" algn="just">
              <a:lnSpc>
                <a:spcPct val="140000"/>
              </a:lnSpc>
              <a:buFont typeface="Wingdings" pitchFamily="2" charset="2"/>
              <a:buNone/>
              <a:defRPr/>
            </a:pPr>
            <a:r>
              <a:rPr lang="nl-NL" sz="2400" dirty="0" smtClean="0">
                <a:latin typeface="Times New Roman" pitchFamily="18" charset="0"/>
                <a:cs typeface="Times New Roman" pitchFamily="18" charset="0"/>
              </a:rPr>
              <a:t>+ Cổ phiếu ưu đãi là loại chứng khoán vốn.</a:t>
            </a:r>
            <a:endParaRPr lang="en-US" sz="2400" dirty="0" smtClean="0">
              <a:latin typeface="Times New Roman" pitchFamily="18" charset="0"/>
              <a:cs typeface="Times New Roman" pitchFamily="18" charset="0"/>
            </a:endParaRPr>
          </a:p>
          <a:p>
            <a:pPr marL="0" indent="0" algn="just">
              <a:lnSpc>
                <a:spcPct val="140000"/>
              </a:lnSpc>
              <a:buFont typeface="Wingdings" pitchFamily="2" charset="2"/>
              <a:buNone/>
              <a:defRPr/>
            </a:pPr>
            <a:r>
              <a:rPr lang="nl-NL" sz="2400" dirty="0" smtClean="0">
                <a:latin typeface="Times New Roman" pitchFamily="18" charset="0"/>
                <a:cs typeface="Times New Roman" pitchFamily="18" charset="0"/>
              </a:rPr>
              <a:t>+ Cổ phiếu ưu đãi có mức cổ tức cố định hàng năm và không có ngày đáo hạn vốn. </a:t>
            </a:r>
            <a:endParaRPr lang="en-US" sz="2400" dirty="0" smtClean="0">
              <a:latin typeface="Times New Roman" pitchFamily="18" charset="0"/>
              <a:cs typeface="Times New Roman" pitchFamily="18" charset="0"/>
            </a:endParaRPr>
          </a:p>
          <a:p>
            <a:pPr marL="0" indent="0" algn="just">
              <a:lnSpc>
                <a:spcPct val="140000"/>
              </a:lnSpc>
              <a:buFont typeface="Wingdings" pitchFamily="2" charset="2"/>
              <a:buNone/>
              <a:defRPr/>
            </a:pPr>
            <a:r>
              <a:rPr lang="nl-NL" sz="2400" dirty="0" smtClean="0">
                <a:latin typeface="Times New Roman" pitchFamily="18" charset="0"/>
                <a:cs typeface="Times New Roman" pitchFamily="18" charset="0"/>
              </a:rPr>
              <a:t>+ Cổ đông ưu đãi sẽ không có quyền biểu quyết và quyền kiểm soát công ty. </a:t>
            </a:r>
          </a:p>
        </p:txBody>
      </p:sp>
      <p:sp>
        <p:nvSpPr>
          <p:cNvPr id="34820" name="Date Placeholder 3"/>
          <p:cNvSpPr>
            <a:spLocks noGrp="1"/>
          </p:cNvSpPr>
          <p:nvPr>
            <p:ph type="dt" sz="quarter" idx="10"/>
          </p:nvPr>
        </p:nvSpPr>
        <p:spPr>
          <a:noFill/>
        </p:spPr>
        <p:txBody>
          <a:bodyPr/>
          <a:lstStyle/>
          <a:p>
            <a:fld id="{9BAC1BC5-2EF5-4E76-BC66-F15BB003342F}" type="datetime1">
              <a:rPr lang="en-US" smtClean="0"/>
              <a:pPr/>
              <a:t>7/24/2014</a:t>
            </a:fld>
            <a:endParaRPr lang="en-US" smtClean="0"/>
          </a:p>
        </p:txBody>
      </p:sp>
      <p:sp>
        <p:nvSpPr>
          <p:cNvPr id="34821" name="Slide Number Placeholder 4"/>
          <p:cNvSpPr>
            <a:spLocks noGrp="1"/>
          </p:cNvSpPr>
          <p:nvPr>
            <p:ph type="sldNum" sz="quarter" idx="12"/>
          </p:nvPr>
        </p:nvSpPr>
        <p:spPr>
          <a:noFill/>
        </p:spPr>
        <p:txBody>
          <a:bodyPr/>
          <a:lstStyle/>
          <a:p>
            <a:fld id="{2A78A9A4-AF51-45E5-8350-82EDDA2E2A2D}" type="slidenum">
              <a:rPr lang="en-US" smtClean="0"/>
              <a:pPr/>
              <a:t>21</a:t>
            </a:fld>
            <a:endParaRPr lang="en-US" smtClean="0"/>
          </a:p>
        </p:txBody>
      </p:sp>
      <p:cxnSp>
        <p:nvCxnSpPr>
          <p:cNvPr id="34822"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4823"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143000" y="152400"/>
            <a:ext cx="8001000" cy="685800"/>
          </a:xfrm>
        </p:spPr>
        <p:txBody>
          <a:bodyPr/>
          <a:lstStyle/>
          <a:p>
            <a:pPr algn="ctr" eaLnBrk="1" hangingPunct="1"/>
            <a:r>
              <a:rPr lang="en-US" sz="2800" b="1" smtClean="0">
                <a:solidFill>
                  <a:schemeClr val="tx1"/>
                </a:solidFill>
                <a:latin typeface="Times New Roman" pitchFamily="18" charset="0"/>
                <a:cs typeface="Times New Roman" pitchFamily="18" charset="0"/>
              </a:rPr>
              <a:t>9.4. Cổ phiếu ưu đãi và đầu tư cổ phiếu ưu đãi</a:t>
            </a:r>
          </a:p>
        </p:txBody>
      </p:sp>
      <p:sp>
        <p:nvSpPr>
          <p:cNvPr id="35843" name="Rectangle 3"/>
          <p:cNvSpPr>
            <a:spLocks noGrp="1" noChangeArrowheads="1"/>
          </p:cNvSpPr>
          <p:nvPr>
            <p:ph type="body" idx="1"/>
          </p:nvPr>
        </p:nvSpPr>
        <p:spPr>
          <a:xfrm>
            <a:off x="609600" y="1371600"/>
            <a:ext cx="8305800" cy="4953000"/>
          </a:xfrm>
        </p:spPr>
        <p:txBody>
          <a:bodyPr/>
          <a:lstStyle/>
          <a:p>
            <a:pPr eaLnBrk="1" hangingPunct="1">
              <a:lnSpc>
                <a:spcPct val="140000"/>
              </a:lnSpc>
              <a:buFont typeface="Wingdings" pitchFamily="2" charset="2"/>
              <a:buNone/>
            </a:pPr>
            <a:r>
              <a:rPr lang="nl-NL" sz="2800" b="1" dirty="0" smtClean="0">
                <a:latin typeface="Times New Roman" pitchFamily="18" charset="0"/>
                <a:cs typeface="Times New Roman" pitchFamily="18" charset="0"/>
              </a:rPr>
              <a:t>Định giá cổ phiếu ưu đãi</a:t>
            </a:r>
          </a:p>
          <a:p>
            <a:pPr algn="just">
              <a:lnSpc>
                <a:spcPct val="140000"/>
              </a:lnSpc>
              <a:spcBef>
                <a:spcPct val="0"/>
              </a:spcBef>
              <a:buFont typeface="Wingdings" pitchFamily="2" charset="2"/>
              <a:buNone/>
            </a:pPr>
            <a:r>
              <a:rPr lang="nl-NL" sz="2400" b="1" dirty="0" smtClean="0">
                <a:latin typeface="Times New Roman" pitchFamily="18" charset="0"/>
                <a:cs typeface="Times New Roman" pitchFamily="18" charset="0"/>
              </a:rPr>
              <a:t>+ Khái niệm:</a:t>
            </a:r>
          </a:p>
          <a:p>
            <a:pPr algn="just">
              <a:lnSpc>
                <a:spcPct val="140000"/>
              </a:lnSpc>
              <a:spcBef>
                <a:spcPct val="0"/>
              </a:spcBef>
              <a:buFont typeface="Wingdings" pitchFamily="2" charset="2"/>
              <a:buNone/>
            </a:pPr>
            <a:endParaRPr lang="nl-NL" sz="2400" b="1" dirty="0" smtClean="0">
              <a:latin typeface="Times New Roman" pitchFamily="18" charset="0"/>
              <a:cs typeface="Times New Roman" pitchFamily="18" charset="0"/>
            </a:endParaRPr>
          </a:p>
          <a:p>
            <a:pPr algn="just">
              <a:lnSpc>
                <a:spcPct val="140000"/>
              </a:lnSpc>
              <a:spcBef>
                <a:spcPct val="0"/>
              </a:spcBef>
              <a:buFont typeface="Wingdings" pitchFamily="2" charset="2"/>
              <a:buNone/>
            </a:pPr>
            <a:r>
              <a:rPr lang="nl-NL" sz="2400" b="1" dirty="0" smtClean="0">
                <a:latin typeface="Times New Roman" pitchFamily="18" charset="0"/>
                <a:cs typeface="Times New Roman" pitchFamily="18" charset="0"/>
              </a:rPr>
              <a:t>+ Cơ sở để định giá cổ phiếu ưu </a:t>
            </a:r>
            <a:r>
              <a:rPr lang="nl-NL" sz="2400" b="1" smtClean="0">
                <a:latin typeface="Times New Roman" pitchFamily="18" charset="0"/>
                <a:cs typeface="Times New Roman" pitchFamily="18" charset="0"/>
              </a:rPr>
              <a:t>đãi:</a:t>
            </a:r>
          </a:p>
          <a:p>
            <a:pPr algn="just">
              <a:lnSpc>
                <a:spcPct val="140000"/>
              </a:lnSpc>
              <a:spcBef>
                <a:spcPct val="0"/>
              </a:spcBef>
              <a:buFont typeface="Wingdings" pitchFamily="2" charset="2"/>
              <a:buNone/>
            </a:pPr>
            <a:endParaRPr lang="nl-NL" sz="2400" b="1" dirty="0" smtClean="0">
              <a:latin typeface="Times New Roman" pitchFamily="18" charset="0"/>
              <a:cs typeface="Times New Roman" pitchFamily="18" charset="0"/>
            </a:endParaRPr>
          </a:p>
          <a:p>
            <a:pPr algn="just">
              <a:lnSpc>
                <a:spcPct val="140000"/>
              </a:lnSpc>
              <a:spcBef>
                <a:spcPct val="0"/>
              </a:spcBef>
              <a:buFont typeface="Wingdings" pitchFamily="2" charset="2"/>
              <a:buNone/>
            </a:pPr>
            <a:endParaRPr lang="nl-NL" sz="2400" dirty="0" smtClean="0">
              <a:latin typeface="Times New Roman" pitchFamily="18" charset="0"/>
              <a:cs typeface="Times New Roman" pitchFamily="18" charset="0"/>
            </a:endParaRPr>
          </a:p>
          <a:p>
            <a:pPr algn="just">
              <a:lnSpc>
                <a:spcPct val="140000"/>
              </a:lnSpc>
              <a:spcBef>
                <a:spcPct val="0"/>
              </a:spcBef>
              <a:buFont typeface="Wingdings" pitchFamily="2" charset="2"/>
              <a:buNone/>
            </a:pPr>
            <a:r>
              <a:rPr lang="nl-NL" sz="2400" b="1" dirty="0" smtClean="0">
                <a:latin typeface="Times New Roman" pitchFamily="18" charset="0"/>
                <a:cs typeface="Times New Roman" pitchFamily="18" charset="0"/>
              </a:rPr>
              <a:t>+ Nguyên lý định giá:</a:t>
            </a:r>
            <a:endParaRPr lang="en-US" sz="2400" dirty="0" smtClean="0">
              <a:latin typeface="Times New Roman" pitchFamily="18" charset="0"/>
              <a:cs typeface="Times New Roman" pitchFamily="18" charset="0"/>
            </a:endParaRPr>
          </a:p>
          <a:p>
            <a:pPr eaLnBrk="1" hangingPunct="1">
              <a:lnSpc>
                <a:spcPct val="140000"/>
              </a:lnSpc>
              <a:buFont typeface="Wingdings" pitchFamily="2" charset="2"/>
              <a:buNone/>
            </a:pPr>
            <a:r>
              <a:rPr lang="nl-NL" sz="2400" b="1"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p:txBody>
      </p:sp>
      <p:sp>
        <p:nvSpPr>
          <p:cNvPr id="35844" name="Date Placeholder 3"/>
          <p:cNvSpPr>
            <a:spLocks noGrp="1"/>
          </p:cNvSpPr>
          <p:nvPr>
            <p:ph type="dt" sz="quarter" idx="10"/>
          </p:nvPr>
        </p:nvSpPr>
        <p:spPr>
          <a:noFill/>
        </p:spPr>
        <p:txBody>
          <a:bodyPr/>
          <a:lstStyle/>
          <a:p>
            <a:fld id="{309B5DEB-0794-4773-9B3A-02C42817E9D4}" type="datetime1">
              <a:rPr lang="en-US" smtClean="0"/>
              <a:pPr/>
              <a:t>7/24/2014</a:t>
            </a:fld>
            <a:endParaRPr lang="en-US" smtClean="0"/>
          </a:p>
        </p:txBody>
      </p:sp>
      <p:sp>
        <p:nvSpPr>
          <p:cNvPr id="35845" name="Slide Number Placeholder 4"/>
          <p:cNvSpPr>
            <a:spLocks noGrp="1"/>
          </p:cNvSpPr>
          <p:nvPr>
            <p:ph type="sldNum" sz="quarter" idx="12"/>
          </p:nvPr>
        </p:nvSpPr>
        <p:spPr>
          <a:noFill/>
        </p:spPr>
        <p:txBody>
          <a:bodyPr/>
          <a:lstStyle/>
          <a:p>
            <a:fld id="{9B2AAD95-7E4A-4715-B57E-BD8F5A55DC96}" type="slidenum">
              <a:rPr lang="en-US" smtClean="0"/>
              <a:pPr/>
              <a:t>22</a:t>
            </a:fld>
            <a:endParaRPr lang="en-US" smtClean="0"/>
          </a:p>
        </p:txBody>
      </p:sp>
      <p:cxnSp>
        <p:nvCxnSpPr>
          <p:cNvPr id="35846"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35847"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9" name="Rectangle 3"/>
          <p:cNvSpPr>
            <a:spLocks noGrp="1" noChangeArrowheads="1"/>
          </p:cNvSpPr>
          <p:nvPr>
            <p:ph type="body" sz="half" idx="1"/>
          </p:nvPr>
        </p:nvSpPr>
        <p:spPr>
          <a:xfrm>
            <a:off x="566738" y="1752600"/>
            <a:ext cx="8272462" cy="4267200"/>
          </a:xfrm>
        </p:spPr>
        <p:txBody>
          <a:bodyPr/>
          <a:lstStyle/>
          <a:p>
            <a:pPr eaLnBrk="1" hangingPunct="1">
              <a:buFont typeface="Wingdings" pitchFamily="2" charset="2"/>
              <a:buNone/>
            </a:pPr>
            <a:r>
              <a:rPr lang="en-US" sz="2600" b="1" smtClean="0">
                <a:latin typeface="Times New Roman" pitchFamily="18" charset="0"/>
                <a:cs typeface="Times New Roman" pitchFamily="18" charset="0"/>
              </a:rPr>
              <a:t>Cách định giá cổ phiếu ưu đãi</a:t>
            </a:r>
          </a:p>
          <a:p>
            <a:pPr eaLnBrk="1" hangingPunct="1">
              <a:buFont typeface="Wingdings" pitchFamily="2" charset="2"/>
              <a:buNone/>
            </a:pPr>
            <a:r>
              <a:rPr lang="en-US" sz="2600" smtClean="0">
                <a:latin typeface="Times New Roman" pitchFamily="18" charset="0"/>
                <a:cs typeface="Times New Roman" pitchFamily="18" charset="0"/>
              </a:rPr>
              <a:t> </a:t>
            </a:r>
          </a:p>
          <a:p>
            <a:pPr eaLnBrk="1" hangingPunct="1">
              <a:buFont typeface="Wingdings" pitchFamily="2" charset="2"/>
              <a:buNone/>
            </a:pPr>
            <a:endParaRPr lang="en-US" sz="2600" smtClean="0">
              <a:latin typeface="Times New Roman" pitchFamily="18" charset="0"/>
              <a:cs typeface="Times New Roman" pitchFamily="18" charset="0"/>
            </a:endParaRPr>
          </a:p>
          <a:p>
            <a:pPr eaLnBrk="1" hangingPunct="1">
              <a:buFont typeface="Wingdings" pitchFamily="2" charset="2"/>
              <a:buNone/>
            </a:pPr>
            <a:endParaRPr lang="en-US" sz="2600" smtClean="0">
              <a:latin typeface="Times New Roman" pitchFamily="18" charset="0"/>
              <a:cs typeface="Times New Roman" pitchFamily="18" charset="0"/>
            </a:endParaRPr>
          </a:p>
          <a:p>
            <a:pPr eaLnBrk="1" hangingPunct="1">
              <a:buFont typeface="Wingdings" pitchFamily="2" charset="2"/>
              <a:buNone/>
            </a:pPr>
            <a:endParaRPr lang="en-US" sz="2600" smtClean="0">
              <a:latin typeface="Times New Roman" pitchFamily="18" charset="0"/>
              <a:cs typeface="Times New Roman" pitchFamily="18" charset="0"/>
            </a:endParaRPr>
          </a:p>
          <a:p>
            <a:pPr eaLnBrk="1" hangingPunct="1">
              <a:buFont typeface="Wingdings" pitchFamily="2" charset="2"/>
              <a:buNone/>
            </a:pPr>
            <a:r>
              <a:rPr lang="en-US" sz="2600" smtClean="0">
                <a:latin typeface="Times New Roman" pitchFamily="18" charset="0"/>
                <a:cs typeface="Times New Roman" pitchFamily="18" charset="0"/>
              </a:rPr>
              <a:t>Ví dụ:</a:t>
            </a:r>
          </a:p>
        </p:txBody>
      </p:sp>
      <p:graphicFrame>
        <p:nvGraphicFramePr>
          <p:cNvPr id="9218" name="Object 4"/>
          <p:cNvGraphicFramePr>
            <a:graphicFrameLocks noChangeAspect="1"/>
          </p:cNvGraphicFramePr>
          <p:nvPr>
            <p:ph sz="half" idx="2"/>
          </p:nvPr>
        </p:nvGraphicFramePr>
        <p:xfrm>
          <a:off x="765175" y="2759075"/>
          <a:ext cx="7689850" cy="974725"/>
        </p:xfrm>
        <a:graphic>
          <a:graphicData uri="http://schemas.openxmlformats.org/presentationml/2006/ole">
            <p:oleObj spid="_x0000_s9218" name="Equation" r:id="rId4" imgW="3606480" imgH="457200" progId="Equation.3">
              <p:embed/>
            </p:oleObj>
          </a:graphicData>
        </a:graphic>
      </p:graphicFrame>
      <p:sp>
        <p:nvSpPr>
          <p:cNvPr id="9220" name="Date Placeholder 4"/>
          <p:cNvSpPr>
            <a:spLocks noGrp="1"/>
          </p:cNvSpPr>
          <p:nvPr>
            <p:ph type="dt" sz="quarter" idx="10"/>
          </p:nvPr>
        </p:nvSpPr>
        <p:spPr>
          <a:noFill/>
        </p:spPr>
        <p:txBody>
          <a:bodyPr/>
          <a:lstStyle/>
          <a:p>
            <a:fld id="{F93676F3-B5C5-401E-8B14-06776DA07D56}" type="datetime1">
              <a:rPr lang="en-US" smtClean="0"/>
              <a:pPr/>
              <a:t>7/24/2014</a:t>
            </a:fld>
            <a:endParaRPr lang="en-US" smtClean="0"/>
          </a:p>
        </p:txBody>
      </p:sp>
      <p:sp>
        <p:nvSpPr>
          <p:cNvPr id="9221" name="Slide Number Placeholder 5"/>
          <p:cNvSpPr>
            <a:spLocks noGrp="1"/>
          </p:cNvSpPr>
          <p:nvPr>
            <p:ph type="sldNum" sz="quarter" idx="12"/>
          </p:nvPr>
        </p:nvSpPr>
        <p:spPr>
          <a:noFill/>
        </p:spPr>
        <p:txBody>
          <a:bodyPr/>
          <a:lstStyle/>
          <a:p>
            <a:fld id="{419AF853-B689-4FD5-BDB6-2531522AA913}" type="slidenum">
              <a:rPr lang="en-US" smtClean="0"/>
              <a:pPr/>
              <a:t>23</a:t>
            </a:fld>
            <a:endParaRPr lang="en-US" smtClean="0"/>
          </a:p>
        </p:txBody>
      </p:sp>
      <p:cxnSp>
        <p:nvCxnSpPr>
          <p:cNvPr id="9222" name="Straight Connector 6"/>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9223"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
        <p:nvSpPr>
          <p:cNvPr id="9224" name="Rectangle 2"/>
          <p:cNvSpPr>
            <a:spLocks noGrp="1" noChangeArrowheads="1"/>
          </p:cNvSpPr>
          <p:nvPr>
            <p:ph type="title"/>
          </p:nvPr>
        </p:nvSpPr>
        <p:spPr>
          <a:xfrm>
            <a:off x="1143000" y="152400"/>
            <a:ext cx="8001000" cy="685800"/>
          </a:xfrm>
        </p:spPr>
        <p:txBody>
          <a:bodyPr/>
          <a:lstStyle/>
          <a:p>
            <a:pPr algn="ctr" eaLnBrk="1" hangingPunct="1"/>
            <a:r>
              <a:rPr lang="en-US" sz="2800" b="1" smtClean="0">
                <a:solidFill>
                  <a:schemeClr val="tx1"/>
                </a:solidFill>
                <a:latin typeface="Times New Roman" pitchFamily="18" charset="0"/>
                <a:cs typeface="Times New Roman" pitchFamily="18" charset="0"/>
              </a:rPr>
              <a:t>9.4. Cổ phiếu ưu đãi và đầu tư cổ phiếu ưu đãi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381000"/>
            <a:ext cx="8001000" cy="762000"/>
          </a:xfrm>
        </p:spPr>
        <p:txBody>
          <a:bodyPr/>
          <a:lstStyle/>
          <a:p>
            <a:pPr algn="ctr" eaLnBrk="1" hangingPunct="1"/>
            <a:r>
              <a:rPr lang="en-US" sz="3200" b="1" smtClean="0">
                <a:solidFill>
                  <a:schemeClr val="tx1"/>
                </a:solidFill>
                <a:latin typeface="Times New Roman" pitchFamily="18" charset="0"/>
                <a:cs typeface="Times New Roman" pitchFamily="18" charset="0"/>
              </a:rPr>
              <a:t>Nội dung</a:t>
            </a:r>
          </a:p>
        </p:txBody>
      </p:sp>
      <p:sp>
        <p:nvSpPr>
          <p:cNvPr id="24579" name="Rectangle 3"/>
          <p:cNvSpPr>
            <a:spLocks noGrp="1" noChangeArrowheads="1"/>
          </p:cNvSpPr>
          <p:nvPr>
            <p:ph type="body" idx="1"/>
          </p:nvPr>
        </p:nvSpPr>
        <p:spPr>
          <a:xfrm>
            <a:off x="566738" y="1752600"/>
            <a:ext cx="8348662" cy="4876800"/>
          </a:xfrm>
        </p:spPr>
        <p:txBody>
          <a:bodyPr/>
          <a:lstStyle/>
          <a:p>
            <a:pPr marL="571500" indent="-571500" algn="just" eaLnBrk="1" hangingPunct="1">
              <a:lnSpc>
                <a:spcPct val="150000"/>
              </a:lnSpc>
              <a:buFont typeface="Wingdings" pitchFamily="2" charset="2"/>
              <a:buNone/>
            </a:pPr>
            <a:r>
              <a:rPr lang="en-US" sz="2800" b="1" smtClean="0">
                <a:latin typeface="Times New Roman" pitchFamily="18" charset="0"/>
                <a:cs typeface="Times New Roman" pitchFamily="18" charset="0"/>
              </a:rPr>
              <a:t>9.1 Tổng quan về đầu tư tài chính của doanh nghiệp</a:t>
            </a:r>
          </a:p>
          <a:p>
            <a:pPr marL="571500" indent="-571500" algn="just" eaLnBrk="1" hangingPunct="1">
              <a:lnSpc>
                <a:spcPct val="150000"/>
              </a:lnSpc>
              <a:buFont typeface="Wingdings" pitchFamily="2" charset="2"/>
              <a:buNone/>
            </a:pPr>
            <a:r>
              <a:rPr lang="en-US" sz="2800" b="1" smtClean="0">
                <a:latin typeface="Times New Roman" pitchFamily="18" charset="0"/>
                <a:cs typeface="Times New Roman" pitchFamily="18" charset="0"/>
              </a:rPr>
              <a:t>9.2 Trái phiếu và đầu tư trái phiếu</a:t>
            </a:r>
          </a:p>
          <a:p>
            <a:pPr marL="571500" indent="-571500" algn="just" eaLnBrk="1" hangingPunct="1">
              <a:lnSpc>
                <a:spcPct val="150000"/>
              </a:lnSpc>
              <a:buFont typeface="Wingdings" pitchFamily="2" charset="2"/>
              <a:buNone/>
            </a:pPr>
            <a:r>
              <a:rPr lang="en-US" sz="2800" b="1" smtClean="0">
                <a:latin typeface="Times New Roman" pitchFamily="18" charset="0"/>
                <a:cs typeface="Times New Roman" pitchFamily="18" charset="0"/>
              </a:rPr>
              <a:t>9.3 Cổ phiếu thường và đầu tư cổ phiếu thường</a:t>
            </a:r>
          </a:p>
          <a:p>
            <a:pPr marL="571500" indent="-571500" algn="just" eaLnBrk="1" hangingPunct="1">
              <a:lnSpc>
                <a:spcPct val="150000"/>
              </a:lnSpc>
              <a:buFont typeface="Wingdings" pitchFamily="2" charset="2"/>
              <a:buNone/>
            </a:pPr>
            <a:r>
              <a:rPr lang="en-US" sz="2800" b="1" smtClean="0">
                <a:latin typeface="Times New Roman" pitchFamily="18" charset="0"/>
                <a:cs typeface="Times New Roman" pitchFamily="18" charset="0"/>
              </a:rPr>
              <a:t>9.4 Cổ phiếu ưu đãi và đầu tư cổ phiếu ưu đãi</a:t>
            </a:r>
          </a:p>
        </p:txBody>
      </p:sp>
      <p:sp>
        <p:nvSpPr>
          <p:cNvPr id="24580" name="Date Placeholder 3"/>
          <p:cNvSpPr>
            <a:spLocks noGrp="1"/>
          </p:cNvSpPr>
          <p:nvPr>
            <p:ph type="dt" sz="quarter" idx="10"/>
          </p:nvPr>
        </p:nvSpPr>
        <p:spPr>
          <a:noFill/>
        </p:spPr>
        <p:txBody>
          <a:bodyPr/>
          <a:lstStyle/>
          <a:p>
            <a:fld id="{27873569-718C-429A-8D45-A58D0EDF32E8}" type="datetime1">
              <a:rPr lang="en-US" smtClean="0"/>
              <a:pPr/>
              <a:t>7/24/2014</a:t>
            </a:fld>
            <a:endParaRPr lang="en-US" smtClean="0"/>
          </a:p>
        </p:txBody>
      </p:sp>
      <p:sp>
        <p:nvSpPr>
          <p:cNvPr id="24581" name="Slide Number Placeholder 4"/>
          <p:cNvSpPr>
            <a:spLocks noGrp="1"/>
          </p:cNvSpPr>
          <p:nvPr>
            <p:ph type="sldNum" sz="quarter" idx="12"/>
          </p:nvPr>
        </p:nvSpPr>
        <p:spPr>
          <a:noFill/>
        </p:spPr>
        <p:txBody>
          <a:bodyPr/>
          <a:lstStyle/>
          <a:p>
            <a:fld id="{AFA4968F-5AFC-4F5F-AE0B-F726A4BB0FA2}" type="slidenum">
              <a:rPr lang="en-US" smtClean="0"/>
              <a:pPr/>
              <a:t>3</a:t>
            </a:fld>
            <a:endParaRPr lang="en-US" smtClean="0"/>
          </a:p>
        </p:txBody>
      </p:sp>
      <p:pic>
        <p:nvPicPr>
          <p:cNvPr id="24582"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cxnSp>
        <p:nvCxnSpPr>
          <p:cNvPr id="24583" name="Straight Connector 7"/>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295400" y="152400"/>
            <a:ext cx="7772400" cy="838200"/>
          </a:xfrm>
        </p:spPr>
        <p:txBody>
          <a:bodyPr/>
          <a:lstStyle/>
          <a:p>
            <a:pPr marL="571500" indent="-571500" eaLnBrk="1" hangingPunct="1">
              <a:lnSpc>
                <a:spcPct val="150000"/>
              </a:lnSpc>
            </a:pPr>
            <a:r>
              <a:rPr lang="en-US" sz="2600" b="1" smtClean="0">
                <a:solidFill>
                  <a:schemeClr val="tx1"/>
                </a:solidFill>
                <a:latin typeface="Times New Roman" pitchFamily="18" charset="0"/>
                <a:cs typeface="Times New Roman" pitchFamily="18" charset="0"/>
              </a:rPr>
              <a:t>9.1 Tổng quan về đầu tư tài chính của doanh nghiệp</a:t>
            </a:r>
          </a:p>
        </p:txBody>
      </p:sp>
      <p:sp>
        <p:nvSpPr>
          <p:cNvPr id="25603" name="Rectangle 3"/>
          <p:cNvSpPr>
            <a:spLocks noGrp="1" noChangeArrowheads="1"/>
          </p:cNvSpPr>
          <p:nvPr>
            <p:ph type="body" idx="1"/>
          </p:nvPr>
        </p:nvSpPr>
        <p:spPr>
          <a:xfrm>
            <a:off x="566738" y="1752600"/>
            <a:ext cx="8348662" cy="4876800"/>
          </a:xfrm>
        </p:spPr>
        <p:txBody>
          <a:bodyPr/>
          <a:lstStyle/>
          <a:p>
            <a:pPr marL="0" indent="0" algn="just" eaLnBrk="1" hangingPunct="1">
              <a:lnSpc>
                <a:spcPct val="150000"/>
              </a:lnSpc>
              <a:buFont typeface="Wingdings" pitchFamily="2" charset="2"/>
              <a:buNone/>
            </a:pP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Khái</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niệm</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đầu</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tư</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tài</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chính</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của</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doanh</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nghiệp</a:t>
            </a:r>
            <a:r>
              <a:rPr lang="en-AU" sz="2800" b="1" dirty="0" smtClean="0">
                <a:latin typeface="Times New Roman" pitchFamily="18" charset="0"/>
                <a:cs typeface="Times New Roman" pitchFamily="18" charset="0"/>
              </a:rPr>
              <a:t>:</a:t>
            </a:r>
            <a:r>
              <a:rPr lang="en-AU"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marL="0" indent="0" algn="just" eaLnBrk="1" hangingPunct="1">
              <a:lnSpc>
                <a:spcPct val="150000"/>
              </a:lnSpc>
              <a:buFont typeface="Wingdings" pitchFamily="2" charset="2"/>
              <a:buNone/>
            </a:pPr>
            <a:endParaRPr lang="en-US" sz="2800" b="1" dirty="0" smtClean="0">
              <a:latin typeface="Times New Roman" pitchFamily="18" charset="0"/>
              <a:cs typeface="Times New Roman" pitchFamily="18" charset="0"/>
            </a:endParaRPr>
          </a:p>
        </p:txBody>
      </p:sp>
      <p:sp>
        <p:nvSpPr>
          <p:cNvPr id="25604" name="Date Placeholder 3"/>
          <p:cNvSpPr>
            <a:spLocks noGrp="1"/>
          </p:cNvSpPr>
          <p:nvPr>
            <p:ph type="dt" sz="quarter" idx="10"/>
          </p:nvPr>
        </p:nvSpPr>
        <p:spPr>
          <a:noFill/>
        </p:spPr>
        <p:txBody>
          <a:bodyPr/>
          <a:lstStyle/>
          <a:p>
            <a:fld id="{240B7E59-8C67-45F1-A641-DEF344116894}" type="datetime1">
              <a:rPr lang="en-US" smtClean="0"/>
              <a:pPr/>
              <a:t>7/24/2014</a:t>
            </a:fld>
            <a:endParaRPr lang="en-US" smtClean="0"/>
          </a:p>
        </p:txBody>
      </p:sp>
      <p:sp>
        <p:nvSpPr>
          <p:cNvPr id="25605" name="Slide Number Placeholder 4"/>
          <p:cNvSpPr>
            <a:spLocks noGrp="1"/>
          </p:cNvSpPr>
          <p:nvPr>
            <p:ph type="sldNum" sz="quarter" idx="12"/>
          </p:nvPr>
        </p:nvSpPr>
        <p:spPr>
          <a:noFill/>
        </p:spPr>
        <p:txBody>
          <a:bodyPr/>
          <a:lstStyle/>
          <a:p>
            <a:fld id="{5748BAF5-976F-4764-B786-9EF8E4DEEC55}" type="slidenum">
              <a:rPr lang="en-US" smtClean="0"/>
              <a:pPr/>
              <a:t>4</a:t>
            </a:fld>
            <a:endParaRPr lang="en-US" smtClean="0"/>
          </a:p>
        </p:txBody>
      </p:sp>
      <p:cxnSp>
        <p:nvCxnSpPr>
          <p:cNvPr id="25606"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5607"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3"/>
          <p:cNvSpPr>
            <a:spLocks noGrp="1" noChangeArrowheads="1"/>
          </p:cNvSpPr>
          <p:nvPr>
            <p:ph type="body" idx="1"/>
          </p:nvPr>
        </p:nvSpPr>
        <p:spPr>
          <a:xfrm>
            <a:off x="566738" y="1371600"/>
            <a:ext cx="8348662" cy="4876800"/>
          </a:xfrm>
        </p:spPr>
        <p:txBody>
          <a:bodyPr/>
          <a:lstStyle/>
          <a:p>
            <a:pPr marL="0" indent="0" algn="just" eaLnBrk="1" hangingPunct="1">
              <a:lnSpc>
                <a:spcPct val="130000"/>
              </a:lnSpc>
              <a:buFont typeface="Wingdings" pitchFamily="2" charset="2"/>
              <a:buNone/>
            </a:pPr>
            <a:r>
              <a:rPr lang="en-AU" sz="2400" b="1" smtClean="0">
                <a:latin typeface="Times New Roman" pitchFamily="18" charset="0"/>
                <a:cs typeface="Times New Roman" pitchFamily="18" charset="0"/>
              </a:rPr>
              <a:t>Mục đích của đầu tư tài chính:</a:t>
            </a:r>
          </a:p>
          <a:p>
            <a:pPr marL="0" indent="0" algn="just" eaLnBrk="1" hangingPunct="1">
              <a:lnSpc>
                <a:spcPct val="130000"/>
              </a:lnSpc>
              <a:buClrTx/>
              <a:buFont typeface="Wingdings" pitchFamily="2" charset="2"/>
              <a:buChar char="Ø"/>
            </a:pPr>
            <a:r>
              <a:rPr lang="en-AU" sz="2400" smtClean="0">
                <a:latin typeface="Times New Roman" pitchFamily="18" charset="0"/>
                <a:cs typeface="Times New Roman" pitchFamily="18" charset="0"/>
              </a:rPr>
              <a:t>Đây là một cách để đa dạng hóa trong đầu tư nhằm phân tán rủi ro. </a:t>
            </a:r>
            <a:endParaRPr lang="en-US" sz="2400" smtClean="0">
              <a:latin typeface="Times New Roman" pitchFamily="18" charset="0"/>
              <a:cs typeface="Times New Roman" pitchFamily="18" charset="0"/>
            </a:endParaRPr>
          </a:p>
          <a:p>
            <a:pPr marL="0" indent="0" algn="just">
              <a:lnSpc>
                <a:spcPct val="130000"/>
              </a:lnSpc>
              <a:buClrTx/>
              <a:buFont typeface="Wingdings" pitchFamily="2" charset="2"/>
              <a:buChar char="Ø"/>
            </a:pPr>
            <a:r>
              <a:rPr lang="en-AU" sz="2400" smtClean="0">
                <a:latin typeface="Times New Roman" pitchFamily="18" charset="0"/>
                <a:cs typeface="Times New Roman" pitchFamily="18" charset="0"/>
              </a:rPr>
              <a:t>Khi thị trường tăng trưởng tốt sẽ tạo cơ hội cho công ty gia tăng được lợi nhuận, nâng cao hiệu quả trong việc đầu tư sử dụng vốn.</a:t>
            </a:r>
            <a:endParaRPr lang="en-US" sz="2400" smtClean="0">
              <a:latin typeface="Times New Roman" pitchFamily="18" charset="0"/>
              <a:cs typeface="Times New Roman" pitchFamily="18" charset="0"/>
            </a:endParaRPr>
          </a:p>
          <a:p>
            <a:pPr marL="0" indent="0" algn="just">
              <a:lnSpc>
                <a:spcPct val="130000"/>
              </a:lnSpc>
              <a:buClrTx/>
              <a:buFont typeface="Wingdings" pitchFamily="2" charset="2"/>
              <a:buChar char="Ø"/>
            </a:pPr>
            <a:r>
              <a:rPr lang="en-AU" sz="2400" smtClean="0">
                <a:latin typeface="Times New Roman" pitchFamily="18" charset="0"/>
                <a:cs typeface="Times New Roman" pitchFamily="18" charset="0"/>
              </a:rPr>
              <a:t>Doanh nghiệp đầu tư tài chính vào các công ty con nhằm nắm giữ cổ phần chi phối, qua đó kiểm soát được hoạt động của các công ty con nằm trong định hướng chiến lược kinh doanh của doanh nghiệp</a:t>
            </a:r>
            <a:endParaRPr lang="en-US" sz="2400" smtClean="0">
              <a:latin typeface="Times New Roman" pitchFamily="18" charset="0"/>
              <a:cs typeface="Times New Roman" pitchFamily="18" charset="0"/>
            </a:endParaRPr>
          </a:p>
          <a:p>
            <a:pPr marL="0" indent="0" algn="just" eaLnBrk="1" hangingPunct="1">
              <a:lnSpc>
                <a:spcPct val="150000"/>
              </a:lnSpc>
              <a:buFont typeface="Wingdings" pitchFamily="2" charset="2"/>
              <a:buNone/>
            </a:pPr>
            <a:endParaRPr lang="en-US" sz="2400" b="1" smtClean="0">
              <a:latin typeface="Times New Roman" pitchFamily="18" charset="0"/>
              <a:cs typeface="Times New Roman" pitchFamily="18" charset="0"/>
            </a:endParaRPr>
          </a:p>
        </p:txBody>
      </p:sp>
      <p:sp>
        <p:nvSpPr>
          <p:cNvPr id="26627" name="Date Placeholder 3"/>
          <p:cNvSpPr>
            <a:spLocks noGrp="1"/>
          </p:cNvSpPr>
          <p:nvPr>
            <p:ph type="dt" sz="quarter" idx="10"/>
          </p:nvPr>
        </p:nvSpPr>
        <p:spPr>
          <a:noFill/>
        </p:spPr>
        <p:txBody>
          <a:bodyPr/>
          <a:lstStyle/>
          <a:p>
            <a:fld id="{CDA5A31D-E0E5-4C94-87A5-949B46277B12}" type="datetime1">
              <a:rPr lang="en-US" smtClean="0"/>
              <a:pPr/>
              <a:t>7/24/2014</a:t>
            </a:fld>
            <a:endParaRPr lang="en-US" smtClean="0"/>
          </a:p>
        </p:txBody>
      </p:sp>
      <p:sp>
        <p:nvSpPr>
          <p:cNvPr id="26628" name="Slide Number Placeholder 4"/>
          <p:cNvSpPr>
            <a:spLocks noGrp="1"/>
          </p:cNvSpPr>
          <p:nvPr>
            <p:ph type="sldNum" sz="quarter" idx="12"/>
          </p:nvPr>
        </p:nvSpPr>
        <p:spPr>
          <a:noFill/>
        </p:spPr>
        <p:txBody>
          <a:bodyPr/>
          <a:lstStyle/>
          <a:p>
            <a:fld id="{269DB8EE-8321-46B0-B5CD-FF85FDE7779A}" type="slidenum">
              <a:rPr lang="en-US" smtClean="0"/>
              <a:pPr/>
              <a:t>5</a:t>
            </a:fld>
            <a:endParaRPr lang="en-US" smtClean="0"/>
          </a:p>
        </p:txBody>
      </p:sp>
      <p:cxnSp>
        <p:nvCxnSpPr>
          <p:cNvPr id="26629"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6630"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
        <p:nvSpPr>
          <p:cNvPr id="26631" name="Rectangle 2"/>
          <p:cNvSpPr>
            <a:spLocks noGrp="1" noChangeArrowheads="1"/>
          </p:cNvSpPr>
          <p:nvPr>
            <p:ph type="title"/>
          </p:nvPr>
        </p:nvSpPr>
        <p:spPr>
          <a:xfrm>
            <a:off x="1295400" y="152400"/>
            <a:ext cx="7772400" cy="838200"/>
          </a:xfrm>
        </p:spPr>
        <p:txBody>
          <a:bodyPr/>
          <a:lstStyle/>
          <a:p>
            <a:pPr marL="571500" indent="-571500" eaLnBrk="1" hangingPunct="1">
              <a:lnSpc>
                <a:spcPct val="150000"/>
              </a:lnSpc>
            </a:pPr>
            <a:r>
              <a:rPr lang="en-US" sz="2600" b="1" smtClean="0">
                <a:solidFill>
                  <a:schemeClr val="tx1"/>
                </a:solidFill>
                <a:latin typeface="Times New Roman" pitchFamily="18" charset="0"/>
                <a:cs typeface="Times New Roman" pitchFamily="18" charset="0"/>
              </a:rPr>
              <a:t>9.1 Tổng quan về đầu tư tài chính của doanh nghiệp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8" name="Rectangle 3"/>
          <p:cNvSpPr>
            <a:spLocks noGrp="1" noChangeArrowheads="1"/>
          </p:cNvSpPr>
          <p:nvPr>
            <p:ph type="body" idx="1"/>
          </p:nvPr>
        </p:nvSpPr>
        <p:spPr>
          <a:xfrm>
            <a:off x="566738" y="1447800"/>
            <a:ext cx="8348662" cy="4876800"/>
          </a:xfrm>
        </p:spPr>
        <p:txBody>
          <a:bodyPr/>
          <a:lstStyle/>
          <a:p>
            <a:pPr marL="0" indent="0" algn="just" eaLnBrk="1" hangingPunct="1">
              <a:lnSpc>
                <a:spcPct val="105000"/>
              </a:lnSpc>
              <a:buFont typeface="Wingdings" pitchFamily="2" charset="2"/>
              <a:buNone/>
              <a:defRPr/>
            </a:pPr>
            <a:r>
              <a:rPr lang="en-AU" sz="2800" b="1" dirty="0" err="1" smtClean="0">
                <a:latin typeface="Times New Roman" pitchFamily="18" charset="0"/>
                <a:cs typeface="Times New Roman" pitchFamily="18" charset="0"/>
              </a:rPr>
              <a:t>Khái</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niệm</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giá</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trị</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của</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khoản</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đầu</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tư</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tài</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chính</a:t>
            </a:r>
            <a:r>
              <a:rPr lang="en-AU" sz="2800" b="1" dirty="0" smtClean="0">
                <a:latin typeface="Times New Roman" pitchFamily="18" charset="0"/>
                <a:cs typeface="Times New Roman" pitchFamily="18" charset="0"/>
              </a:rPr>
              <a:t>: </a:t>
            </a:r>
          </a:p>
          <a:p>
            <a:pPr marL="0" indent="0" algn="just" eaLnBrk="1" hangingPunct="1">
              <a:lnSpc>
                <a:spcPct val="105000"/>
              </a:lnSpc>
              <a:buFont typeface="Wingdings" pitchFamily="2" charset="2"/>
              <a:buNone/>
              <a:defRPr/>
            </a:pPr>
            <a:endParaRPr lang="en-AU" sz="2800" b="1" dirty="0" smtClean="0">
              <a:latin typeface="Times New Roman" pitchFamily="18" charset="0"/>
              <a:cs typeface="Times New Roman" pitchFamily="18" charset="0"/>
            </a:endParaRPr>
          </a:p>
          <a:p>
            <a:pPr marL="0" indent="0" algn="just" eaLnBrk="1" hangingPunct="1">
              <a:lnSpc>
                <a:spcPct val="105000"/>
              </a:lnSpc>
              <a:buFont typeface="Wingdings" pitchFamily="2" charset="2"/>
              <a:buNone/>
              <a:defRPr/>
            </a:pPr>
            <a:endParaRPr lang="en-AU" sz="2800" dirty="0" smtClean="0">
              <a:latin typeface="Times New Roman" pitchFamily="18" charset="0"/>
              <a:cs typeface="Times New Roman" pitchFamily="18" charset="0"/>
            </a:endParaRPr>
          </a:p>
          <a:p>
            <a:pPr marL="0" indent="0" algn="just" eaLnBrk="1" hangingPunct="1">
              <a:lnSpc>
                <a:spcPct val="105000"/>
              </a:lnSpc>
              <a:buFont typeface="Wingdings" pitchFamily="2" charset="2"/>
              <a:buNone/>
              <a:defRPr/>
            </a:pPr>
            <a:r>
              <a:rPr lang="en-AU" sz="2800" b="1" dirty="0" err="1" smtClean="0">
                <a:latin typeface="Times New Roman" pitchFamily="18" charset="0"/>
                <a:cs typeface="Times New Roman" pitchFamily="18" charset="0"/>
              </a:rPr>
              <a:t>Cách</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xác</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định</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giá</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trị</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khoản</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đầu</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tư</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tài</a:t>
            </a:r>
            <a:r>
              <a:rPr lang="en-AU" sz="2800" b="1" dirty="0" smtClean="0">
                <a:latin typeface="Times New Roman" pitchFamily="18" charset="0"/>
                <a:cs typeface="Times New Roman" pitchFamily="18" charset="0"/>
              </a:rPr>
              <a:t> </a:t>
            </a:r>
            <a:r>
              <a:rPr lang="en-AU" sz="2800" b="1" dirty="0" err="1" smtClean="0">
                <a:latin typeface="Times New Roman" pitchFamily="18" charset="0"/>
                <a:cs typeface="Times New Roman" pitchFamily="18" charset="0"/>
              </a:rPr>
              <a:t>chính</a:t>
            </a:r>
            <a:r>
              <a:rPr lang="en-AU" sz="2800" b="1" dirty="0" smtClean="0">
                <a:latin typeface="Times New Roman" pitchFamily="18" charset="0"/>
                <a:cs typeface="Times New Roman" pitchFamily="18" charset="0"/>
              </a:rPr>
              <a:t>:</a:t>
            </a:r>
          </a:p>
          <a:p>
            <a:pPr marL="0" indent="0" algn="just" eaLnBrk="1" hangingPunct="1">
              <a:lnSpc>
                <a:spcPct val="105000"/>
              </a:lnSpc>
              <a:buFont typeface="Arial" charset="0"/>
              <a:buChar char="•"/>
              <a:defRPr/>
            </a:pPr>
            <a:endParaRPr lang="en-AU" sz="2800" b="1" dirty="0" smtClean="0">
              <a:latin typeface="Times New Roman" pitchFamily="18" charset="0"/>
              <a:cs typeface="Times New Roman" pitchFamily="18" charset="0"/>
            </a:endParaRPr>
          </a:p>
          <a:p>
            <a:pPr marL="0" indent="0" algn="just" eaLnBrk="1" hangingPunct="1">
              <a:lnSpc>
                <a:spcPct val="105000"/>
              </a:lnSpc>
              <a:buFont typeface="Arial" charset="0"/>
              <a:buChar char="•"/>
              <a:defRPr/>
            </a:pPr>
            <a:endParaRPr lang="en-AU" sz="2800" b="1" dirty="0" smtClean="0">
              <a:latin typeface="Times New Roman" pitchFamily="18" charset="0"/>
              <a:cs typeface="Times New Roman" pitchFamily="18" charset="0"/>
            </a:endParaRPr>
          </a:p>
          <a:p>
            <a:pPr marL="0" indent="0" algn="just" eaLnBrk="1" hangingPunct="1">
              <a:buFont typeface="Wingdings" pitchFamily="2" charset="2"/>
              <a:buNone/>
              <a:defRPr/>
            </a:pPr>
            <a:endParaRPr lang="en-AU" sz="2400" i="1" dirty="0" smtClean="0">
              <a:latin typeface="Times New Roman" pitchFamily="18" charset="0"/>
              <a:cs typeface="Times New Roman" pitchFamily="18" charset="0"/>
            </a:endParaRPr>
          </a:p>
          <a:p>
            <a:pPr marL="0" indent="0" algn="just" eaLnBrk="1" hangingPunct="1">
              <a:buFont typeface="Arial" charset="0"/>
              <a:buChar char="•"/>
              <a:defRPr/>
            </a:pPr>
            <a:endParaRPr lang="en-AU" sz="2400" b="1" dirty="0" smtClean="0">
              <a:latin typeface="Times New Roman" pitchFamily="18" charset="0"/>
              <a:cs typeface="Times New Roman" pitchFamily="18" charset="0"/>
            </a:endParaRPr>
          </a:p>
          <a:p>
            <a:pPr marL="571500" indent="-571500" algn="just" eaLnBrk="1" hangingPunct="1">
              <a:lnSpc>
                <a:spcPct val="105000"/>
              </a:lnSpc>
              <a:buFont typeface="Wingdings" pitchFamily="2" charset="2"/>
              <a:buNone/>
              <a:defRPr/>
            </a:pPr>
            <a:r>
              <a:rPr lang="en-US" sz="2800" b="1" dirty="0" smtClean="0">
                <a:latin typeface="Times New Roman" pitchFamily="18" charset="0"/>
                <a:cs typeface="Times New Roman" pitchFamily="18" charset="0"/>
              </a:rPr>
              <a:t>	</a:t>
            </a:r>
          </a:p>
        </p:txBody>
      </p:sp>
      <p:graphicFrame>
        <p:nvGraphicFramePr>
          <p:cNvPr id="1026" name="Object 4"/>
          <p:cNvGraphicFramePr>
            <a:graphicFrameLocks noChangeAspect="1"/>
          </p:cNvGraphicFramePr>
          <p:nvPr/>
        </p:nvGraphicFramePr>
        <p:xfrm>
          <a:off x="1447800" y="3733800"/>
          <a:ext cx="6507163" cy="914400"/>
        </p:xfrm>
        <a:graphic>
          <a:graphicData uri="http://schemas.openxmlformats.org/presentationml/2006/ole">
            <p:oleObj spid="_x0000_s1026" name="Equation" r:id="rId4" imgW="3098520" imgH="457200" progId="Equation.3">
              <p:embed/>
            </p:oleObj>
          </a:graphicData>
        </a:graphic>
      </p:graphicFrame>
      <p:sp>
        <p:nvSpPr>
          <p:cNvPr id="2" name="Date Placeholder 4"/>
          <p:cNvSpPr>
            <a:spLocks noGrp="1"/>
          </p:cNvSpPr>
          <p:nvPr>
            <p:ph type="dt" sz="quarter" idx="10"/>
          </p:nvPr>
        </p:nvSpPr>
        <p:spPr>
          <a:noFill/>
        </p:spPr>
        <p:txBody>
          <a:bodyPr/>
          <a:lstStyle/>
          <a:p>
            <a:fld id="{0D1A1213-7535-4503-BD32-8C285CA749EE}" type="datetime1">
              <a:rPr lang="en-US" smtClean="0"/>
              <a:pPr/>
              <a:t>7/24/2014</a:t>
            </a:fld>
            <a:endParaRPr lang="en-US" smtClean="0"/>
          </a:p>
        </p:txBody>
      </p:sp>
      <p:sp>
        <p:nvSpPr>
          <p:cNvPr id="1029" name="Slide Number Placeholder 5"/>
          <p:cNvSpPr>
            <a:spLocks noGrp="1"/>
          </p:cNvSpPr>
          <p:nvPr>
            <p:ph type="sldNum" sz="quarter" idx="12"/>
          </p:nvPr>
        </p:nvSpPr>
        <p:spPr>
          <a:noFill/>
        </p:spPr>
        <p:txBody>
          <a:bodyPr/>
          <a:lstStyle/>
          <a:p>
            <a:fld id="{47C9F8E6-FF99-4942-972F-387E66EBF7C7}" type="slidenum">
              <a:rPr lang="en-US" smtClean="0"/>
              <a:pPr/>
              <a:t>6</a:t>
            </a:fld>
            <a:endParaRPr lang="en-US" smtClean="0"/>
          </a:p>
        </p:txBody>
      </p:sp>
      <p:cxnSp>
        <p:nvCxnSpPr>
          <p:cNvPr id="1030" name="Straight Connector 6"/>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1031" name="Picture 4" descr="C:\Users\Duc\Desktop\logo hvtc 1.jpg"/>
          <p:cNvPicPr>
            <a:picLocks noChangeAspect="1" noChangeArrowheads="1"/>
          </p:cNvPicPr>
          <p:nvPr/>
        </p:nvPicPr>
        <p:blipFill>
          <a:blip r:embed="rId5"/>
          <a:srcRect/>
          <a:stretch>
            <a:fillRect/>
          </a:stretch>
        </p:blipFill>
        <p:spPr bwMode="auto">
          <a:xfrm>
            <a:off x="0" y="0"/>
            <a:ext cx="1371600" cy="1143000"/>
          </a:xfrm>
          <a:prstGeom prst="rect">
            <a:avLst/>
          </a:prstGeom>
          <a:noFill/>
          <a:ln w="9525">
            <a:noFill/>
            <a:miter lim="800000"/>
            <a:headEnd/>
            <a:tailEnd/>
          </a:ln>
        </p:spPr>
      </p:pic>
      <p:sp>
        <p:nvSpPr>
          <p:cNvPr id="1032" name="Rectangle 2"/>
          <p:cNvSpPr>
            <a:spLocks noGrp="1" noChangeArrowheads="1"/>
          </p:cNvSpPr>
          <p:nvPr>
            <p:ph type="title"/>
          </p:nvPr>
        </p:nvSpPr>
        <p:spPr>
          <a:xfrm>
            <a:off x="1295400" y="152400"/>
            <a:ext cx="7772400" cy="838200"/>
          </a:xfrm>
        </p:spPr>
        <p:txBody>
          <a:bodyPr/>
          <a:lstStyle/>
          <a:p>
            <a:pPr marL="571500" indent="-571500" eaLnBrk="1" hangingPunct="1">
              <a:lnSpc>
                <a:spcPct val="150000"/>
              </a:lnSpc>
            </a:pPr>
            <a:r>
              <a:rPr lang="en-US" sz="2600" b="1" smtClean="0">
                <a:solidFill>
                  <a:schemeClr val="tx1"/>
                </a:solidFill>
                <a:latin typeface="Times New Roman" pitchFamily="18" charset="0"/>
                <a:cs typeface="Times New Roman" pitchFamily="18" charset="0"/>
              </a:rPr>
              <a:t>9.1 Tổng quan về đầu tư tài chính của doanh nghiệp</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
        <p:nvSpPr>
          <p:cNvPr id="11267" name="Rectangle 3"/>
          <p:cNvSpPr>
            <a:spLocks noGrp="1" noChangeArrowheads="1"/>
          </p:cNvSpPr>
          <p:nvPr>
            <p:ph type="body" idx="1"/>
          </p:nvPr>
        </p:nvSpPr>
        <p:spPr>
          <a:xfrm>
            <a:off x="566738" y="1371600"/>
            <a:ext cx="8348662" cy="4876800"/>
          </a:xfrm>
        </p:spPr>
        <p:txBody>
          <a:bodyPr>
            <a:noAutofit/>
          </a:bodyPr>
          <a:lstStyle/>
          <a:p>
            <a:pPr algn="just">
              <a:lnSpc>
                <a:spcPct val="120000"/>
              </a:lnSpc>
              <a:spcBef>
                <a:spcPts val="0"/>
              </a:spcBef>
              <a:buFont typeface="Wingdings" pitchFamily="2" charset="2"/>
              <a:buNone/>
              <a:defRPr/>
            </a:pPr>
            <a:r>
              <a:rPr lang="nl-NL" sz="2400" b="1" dirty="0" smtClean="0">
                <a:latin typeface="Times New Roman" pitchFamily="18" charset="0"/>
                <a:cs typeface="Times New Roman" pitchFamily="18" charset="0"/>
              </a:rPr>
              <a:t>9.2.1. Trái phiếu doanh nghiệp</a:t>
            </a:r>
          </a:p>
          <a:p>
            <a:pPr algn="just">
              <a:lnSpc>
                <a:spcPct val="120000"/>
              </a:lnSpc>
              <a:spcBef>
                <a:spcPts val="0"/>
              </a:spcBef>
              <a:buFont typeface="Wingdings" pitchFamily="2" charset="2"/>
              <a:buNone/>
              <a:defRPr/>
            </a:pPr>
            <a:r>
              <a:rPr lang="nl-NL" sz="2400" b="1" i="1" dirty="0" smtClean="0">
                <a:latin typeface="Times New Roman" pitchFamily="18" charset="0"/>
                <a:cs typeface="Times New Roman" pitchFamily="18" charset="0"/>
              </a:rPr>
              <a:t>- Khái niệm:</a:t>
            </a:r>
          </a:p>
          <a:p>
            <a:pPr algn="just">
              <a:lnSpc>
                <a:spcPct val="120000"/>
              </a:lnSpc>
              <a:spcBef>
                <a:spcPts val="0"/>
              </a:spcBef>
              <a:buFont typeface="Wingdings" pitchFamily="2" charset="2"/>
              <a:buNone/>
              <a:defRPr/>
            </a:pPr>
            <a:endParaRPr lang="nl-NL" sz="2400" b="1" i="1"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endParaRPr lang="nl-NL" sz="2400"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r>
              <a:rPr lang="nl-NL" sz="2400" b="1" dirty="0" smtClean="0">
                <a:latin typeface="Times New Roman" pitchFamily="18" charset="0"/>
                <a:cs typeface="Times New Roman" pitchFamily="18" charset="0"/>
              </a:rPr>
              <a:t>- </a:t>
            </a:r>
            <a:r>
              <a:rPr lang="nl-NL" sz="2400" b="1" i="1" dirty="0" smtClean="0">
                <a:latin typeface="Times New Roman" pitchFamily="18" charset="0"/>
                <a:cs typeface="Times New Roman" pitchFamily="18" charset="0"/>
              </a:rPr>
              <a:t>Đặc điểm của trái phiếu:</a:t>
            </a:r>
            <a:endParaRPr lang="en-US" sz="2400"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r>
              <a:rPr lang="nl-NL" sz="2400" dirty="0" smtClean="0">
                <a:latin typeface="Times New Roman" pitchFamily="18" charset="0"/>
                <a:cs typeface="Times New Roman" pitchFamily="18" charset="0"/>
              </a:rPr>
              <a:t>   </a:t>
            </a:r>
            <a:r>
              <a:rPr lang="nl-NL" sz="2400" i="1" dirty="0" smtClean="0">
                <a:latin typeface="Times New Roman" pitchFamily="18" charset="0"/>
                <a:cs typeface="Times New Roman" pitchFamily="18" charset="0"/>
              </a:rPr>
              <a:t>+ Mệnh giá trái phiếu</a:t>
            </a:r>
            <a:r>
              <a:rPr lang="nl-NL" sz="2400" dirty="0" smtClean="0">
                <a:latin typeface="Times New Roman" pitchFamily="18" charset="0"/>
                <a:cs typeface="Times New Roman" pitchFamily="18" charset="0"/>
              </a:rPr>
              <a:t>:</a:t>
            </a:r>
          </a:p>
          <a:p>
            <a:pPr algn="just">
              <a:lnSpc>
                <a:spcPct val="120000"/>
              </a:lnSpc>
              <a:spcBef>
                <a:spcPts val="0"/>
              </a:spcBef>
              <a:buFont typeface="Wingdings" pitchFamily="2" charset="2"/>
              <a:buNone/>
              <a:defRPr/>
            </a:pPr>
            <a:endParaRPr lang="nl-NL" sz="2400"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r>
              <a:rPr lang="nl-NL" sz="2400" i="1" dirty="0" smtClean="0">
                <a:latin typeface="Times New Roman" pitchFamily="18" charset="0"/>
                <a:cs typeface="Times New Roman" pitchFamily="18" charset="0"/>
              </a:rPr>
              <a:t>   + Lãi suất của trái phiếu</a:t>
            </a:r>
            <a:r>
              <a:rPr lang="nl-NL" sz="2400" dirty="0" smtClean="0">
                <a:latin typeface="Times New Roman" pitchFamily="18" charset="0"/>
                <a:cs typeface="Times New Roman" pitchFamily="18" charset="0"/>
              </a:rPr>
              <a:t>:</a:t>
            </a:r>
          </a:p>
          <a:p>
            <a:pPr algn="just">
              <a:lnSpc>
                <a:spcPct val="120000"/>
              </a:lnSpc>
              <a:spcBef>
                <a:spcPts val="0"/>
              </a:spcBef>
              <a:buFont typeface="Wingdings" pitchFamily="2" charset="2"/>
              <a:buNone/>
              <a:defRPr/>
            </a:pPr>
            <a:endParaRPr lang="nl-NL" sz="2400"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r>
              <a:rPr lang="nl-NL" sz="2400" i="1" dirty="0" smtClean="0">
                <a:latin typeface="Times New Roman" pitchFamily="18" charset="0"/>
                <a:cs typeface="Times New Roman" pitchFamily="18" charset="0"/>
              </a:rPr>
              <a:t>   + Ngày đáo hạn trái phiếu</a:t>
            </a:r>
            <a:r>
              <a:rPr lang="nl-NL" sz="2400" dirty="0" smtClean="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20000"/>
              </a:lnSpc>
              <a:spcBef>
                <a:spcPts val="0"/>
              </a:spcBef>
              <a:buFont typeface="Wingdings" pitchFamily="2" charset="2"/>
              <a:buNone/>
              <a:defRPr/>
            </a:pPr>
            <a:endParaRPr lang="nl-NL" sz="2400" b="1" dirty="0" smtClean="0">
              <a:latin typeface="Times New Roman" pitchFamily="18" charset="0"/>
              <a:cs typeface="Times New Roman" pitchFamily="18" charset="0"/>
            </a:endParaRPr>
          </a:p>
          <a:p>
            <a:pPr algn="just">
              <a:lnSpc>
                <a:spcPct val="120000"/>
              </a:lnSpc>
              <a:spcBef>
                <a:spcPts val="0"/>
              </a:spcBef>
              <a:buFontTx/>
              <a:buChar char="-"/>
              <a:defRPr/>
            </a:pPr>
            <a:endParaRPr lang="en-US" sz="2400" b="1" dirty="0" smtClean="0">
              <a:latin typeface="Times New Roman" pitchFamily="18" charset="0"/>
              <a:cs typeface="Times New Roman" pitchFamily="18" charset="0"/>
            </a:endParaRPr>
          </a:p>
          <a:p>
            <a:pPr marL="0" indent="0" algn="just">
              <a:lnSpc>
                <a:spcPct val="120000"/>
              </a:lnSpc>
              <a:spcBef>
                <a:spcPts val="0"/>
              </a:spcBef>
              <a:buFont typeface="Wingdings" pitchFamily="2" charset="2"/>
              <a:buNone/>
              <a:defRPr/>
            </a:pPr>
            <a:r>
              <a:rPr lang="vi-VN" sz="2400" b="1" dirty="0" smtClean="0">
                <a:latin typeface="Times New Roman" pitchFamily="18" charset="0"/>
                <a:cs typeface="Times New Roman" pitchFamily="18" charset="0"/>
              </a:rPr>
              <a:t>	</a:t>
            </a:r>
            <a:endParaRPr lang="en-US" sz="2400" b="1" dirty="0" smtClean="0">
              <a:latin typeface="Times New Roman" pitchFamily="18" charset="0"/>
              <a:cs typeface="Times New Roman" pitchFamily="18" charset="0"/>
            </a:endParaRPr>
          </a:p>
        </p:txBody>
      </p:sp>
      <p:sp>
        <p:nvSpPr>
          <p:cNvPr id="27652" name="Date Placeholder 3"/>
          <p:cNvSpPr>
            <a:spLocks noGrp="1"/>
          </p:cNvSpPr>
          <p:nvPr>
            <p:ph type="dt" sz="quarter" idx="10"/>
          </p:nvPr>
        </p:nvSpPr>
        <p:spPr>
          <a:noFill/>
        </p:spPr>
        <p:txBody>
          <a:bodyPr/>
          <a:lstStyle/>
          <a:p>
            <a:fld id="{39726E8C-177F-4DC7-84D2-997E0A82118C}" type="datetime1">
              <a:rPr lang="en-US" smtClean="0"/>
              <a:pPr/>
              <a:t>7/24/2014</a:t>
            </a:fld>
            <a:endParaRPr lang="en-US" smtClean="0"/>
          </a:p>
        </p:txBody>
      </p:sp>
      <p:sp>
        <p:nvSpPr>
          <p:cNvPr id="27653" name="Slide Number Placeholder 4"/>
          <p:cNvSpPr>
            <a:spLocks noGrp="1"/>
          </p:cNvSpPr>
          <p:nvPr>
            <p:ph type="sldNum" sz="quarter" idx="12"/>
          </p:nvPr>
        </p:nvSpPr>
        <p:spPr>
          <a:noFill/>
        </p:spPr>
        <p:txBody>
          <a:bodyPr/>
          <a:lstStyle/>
          <a:p>
            <a:fld id="{760EEC1B-2337-4363-BC10-7C29CD4A92DF}" type="slidenum">
              <a:rPr lang="en-US" smtClean="0"/>
              <a:pPr/>
              <a:t>7</a:t>
            </a:fld>
            <a:endParaRPr lang="en-US" smtClean="0"/>
          </a:p>
        </p:txBody>
      </p:sp>
      <p:cxnSp>
        <p:nvCxnSpPr>
          <p:cNvPr id="27654"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7655"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66738" y="1295400"/>
            <a:ext cx="8348662" cy="4724400"/>
          </a:xfrm>
        </p:spPr>
        <p:txBody>
          <a:bodyPr>
            <a:noAutofit/>
          </a:bodyPr>
          <a:lstStyle/>
          <a:p>
            <a:pPr algn="just">
              <a:lnSpc>
                <a:spcPct val="130000"/>
              </a:lnSpc>
              <a:spcBef>
                <a:spcPts val="0"/>
              </a:spcBef>
              <a:buFont typeface="Wingdings" pitchFamily="2" charset="2"/>
              <a:buNone/>
              <a:defRPr/>
            </a:pPr>
            <a:r>
              <a:rPr lang="nl-NL" sz="2600" b="1" dirty="0" smtClean="0">
                <a:latin typeface="Times New Roman" pitchFamily="18" charset="0"/>
                <a:ea typeface="Tahoma" pitchFamily="34" charset="0"/>
                <a:cs typeface="Times New Roman" pitchFamily="18" charset="0"/>
              </a:rPr>
              <a:t>9. 2.2. Định giá trái phiếu</a:t>
            </a:r>
          </a:p>
          <a:p>
            <a:pPr algn="just">
              <a:lnSpc>
                <a:spcPct val="130000"/>
              </a:lnSpc>
              <a:spcBef>
                <a:spcPts val="0"/>
              </a:spcBef>
              <a:buFont typeface="Wingdings" pitchFamily="2" charset="2"/>
              <a:buNone/>
              <a:defRPr/>
            </a:pPr>
            <a:r>
              <a:rPr lang="nl-NL" sz="2600" b="1" dirty="0" smtClean="0">
                <a:latin typeface="Times New Roman" pitchFamily="18" charset="0"/>
                <a:ea typeface="Tahoma" pitchFamily="34" charset="0"/>
                <a:cs typeface="Times New Roman" pitchFamily="18" charset="0"/>
              </a:rPr>
              <a:t>+ Khái niệm: </a:t>
            </a:r>
            <a:r>
              <a:rPr lang="nl-NL" sz="2600" dirty="0" smtClean="0">
                <a:latin typeface="Times New Roman" pitchFamily="18" charset="0"/>
                <a:ea typeface="Tahoma" pitchFamily="34" charset="0"/>
                <a:cs typeface="Times New Roman" pitchFamily="18" charset="0"/>
              </a:rPr>
              <a:t>Định giá trái phiếu là xác định giá trị lý thuyết của trái phiếu một cách hợp lý và công bằng.</a:t>
            </a:r>
            <a:endParaRPr lang="nl-NL" sz="2600" b="1" dirty="0" smtClean="0">
              <a:latin typeface="Times New Roman" pitchFamily="18" charset="0"/>
              <a:ea typeface="Tahoma" pitchFamily="34" charset="0"/>
              <a:cs typeface="Times New Roman" pitchFamily="18" charset="0"/>
            </a:endParaRPr>
          </a:p>
          <a:p>
            <a:pPr algn="just">
              <a:lnSpc>
                <a:spcPct val="130000"/>
              </a:lnSpc>
              <a:spcBef>
                <a:spcPts val="0"/>
              </a:spcBef>
              <a:buFont typeface="Wingdings" pitchFamily="2" charset="2"/>
              <a:buNone/>
              <a:defRPr/>
            </a:pPr>
            <a:r>
              <a:rPr lang="nl-NL" sz="2600" b="1" dirty="0" smtClean="0">
                <a:latin typeface="Times New Roman" pitchFamily="18" charset="0"/>
                <a:ea typeface="Tahoma" pitchFamily="34" charset="0"/>
                <a:cs typeface="Times New Roman" pitchFamily="18" charset="0"/>
              </a:rPr>
              <a:t>+ Cơ sở để định giá trái phiếu là </a:t>
            </a:r>
            <a:r>
              <a:rPr lang="nl-NL" sz="2600" dirty="0" smtClean="0">
                <a:latin typeface="Times New Roman" pitchFamily="18" charset="0"/>
                <a:ea typeface="Tahoma" pitchFamily="34" charset="0"/>
                <a:cs typeface="Times New Roman" pitchFamily="18" charset="0"/>
              </a:rPr>
              <a:t>dòng tiền mà nhà đầu tư nhận được từ trái phiếu mang lại.</a:t>
            </a:r>
            <a:endParaRPr lang="nl-NL" sz="2600" b="1" dirty="0" smtClean="0">
              <a:latin typeface="Times New Roman" pitchFamily="18" charset="0"/>
              <a:ea typeface="Tahoma" pitchFamily="34" charset="0"/>
              <a:cs typeface="Times New Roman" pitchFamily="18" charset="0"/>
            </a:endParaRPr>
          </a:p>
          <a:p>
            <a:pPr algn="just">
              <a:lnSpc>
                <a:spcPct val="130000"/>
              </a:lnSpc>
              <a:spcBef>
                <a:spcPts val="0"/>
              </a:spcBef>
              <a:buFont typeface="Wingdings" pitchFamily="2" charset="2"/>
              <a:buNone/>
              <a:defRPr/>
            </a:pPr>
            <a:r>
              <a:rPr lang="nl-NL" sz="2600" b="1" dirty="0" smtClean="0">
                <a:latin typeface="Times New Roman" pitchFamily="18" charset="0"/>
                <a:ea typeface="Tahoma" pitchFamily="34" charset="0"/>
                <a:cs typeface="Times New Roman" pitchFamily="18" charset="0"/>
              </a:rPr>
              <a:t>+ Nguyên lý định giá: </a:t>
            </a:r>
            <a:r>
              <a:rPr lang="nl-NL" sz="2600" dirty="0" smtClean="0">
                <a:latin typeface="Times New Roman" pitchFamily="18" charset="0"/>
                <a:ea typeface="Tahoma" pitchFamily="34" charset="0"/>
                <a:cs typeface="Times New Roman" pitchFamily="18" charset="0"/>
              </a:rPr>
              <a:t>Giá trị của trái phiếu được định giá bằng cách xác định giá trị hiện tại của toàn bộ dòng tiền mà nhà đầu tư nhận được trong thời hạn hiệu lực của trái phiếu.</a:t>
            </a:r>
            <a:endParaRPr lang="en-US" sz="2600" dirty="0" smtClean="0">
              <a:latin typeface="Times New Roman" pitchFamily="18" charset="0"/>
              <a:ea typeface="Tahoma" pitchFamily="34" charset="0"/>
              <a:cs typeface="Times New Roman" pitchFamily="18" charset="0"/>
            </a:endParaRPr>
          </a:p>
          <a:p>
            <a:pPr algn="just">
              <a:spcBef>
                <a:spcPts val="0"/>
              </a:spcBef>
              <a:buFontTx/>
              <a:buChar char="-"/>
              <a:defRPr/>
            </a:pPr>
            <a:endParaRPr lang="en-US" sz="2600" b="1" dirty="0" smtClean="0">
              <a:latin typeface="Times New Roman" pitchFamily="18" charset="0"/>
              <a:ea typeface="Tahoma" pitchFamily="34" charset="0"/>
              <a:cs typeface="Times New Roman" pitchFamily="18" charset="0"/>
            </a:endParaRPr>
          </a:p>
          <a:p>
            <a:pPr marL="0" indent="0" algn="just">
              <a:spcBef>
                <a:spcPts val="0"/>
              </a:spcBef>
              <a:buFont typeface="Wingdings" pitchFamily="2" charset="2"/>
              <a:buNone/>
              <a:defRPr/>
            </a:pPr>
            <a:r>
              <a:rPr lang="vi-VN" sz="2600" b="1" dirty="0" smtClean="0">
                <a:latin typeface="Times New Roman" pitchFamily="18" charset="0"/>
                <a:ea typeface="Tahoma" pitchFamily="34" charset="0"/>
                <a:cs typeface="Times New Roman" pitchFamily="18" charset="0"/>
              </a:rPr>
              <a:t>	</a:t>
            </a:r>
            <a:endParaRPr lang="en-US" sz="2600" b="1" dirty="0" smtClean="0">
              <a:latin typeface="Times New Roman" pitchFamily="18" charset="0"/>
              <a:ea typeface="Tahoma" pitchFamily="34" charset="0"/>
              <a:cs typeface="Times New Roman" pitchFamily="18" charset="0"/>
            </a:endParaRPr>
          </a:p>
        </p:txBody>
      </p:sp>
      <p:sp>
        <p:nvSpPr>
          <p:cNvPr id="28675" name="Date Placeholder 3"/>
          <p:cNvSpPr>
            <a:spLocks noGrp="1"/>
          </p:cNvSpPr>
          <p:nvPr>
            <p:ph type="dt" sz="quarter" idx="10"/>
          </p:nvPr>
        </p:nvSpPr>
        <p:spPr>
          <a:noFill/>
        </p:spPr>
        <p:txBody>
          <a:bodyPr/>
          <a:lstStyle/>
          <a:p>
            <a:fld id="{C498C035-6AC4-4CA1-A9AA-7271B4CB4FC1}" type="datetime1">
              <a:rPr lang="en-US" smtClean="0"/>
              <a:pPr/>
              <a:t>7/24/2014</a:t>
            </a:fld>
            <a:endParaRPr lang="en-US" smtClean="0"/>
          </a:p>
        </p:txBody>
      </p:sp>
      <p:sp>
        <p:nvSpPr>
          <p:cNvPr id="28676" name="Slide Number Placeholder 4"/>
          <p:cNvSpPr>
            <a:spLocks noGrp="1"/>
          </p:cNvSpPr>
          <p:nvPr>
            <p:ph type="sldNum" sz="quarter" idx="12"/>
          </p:nvPr>
        </p:nvSpPr>
        <p:spPr>
          <a:noFill/>
        </p:spPr>
        <p:txBody>
          <a:bodyPr/>
          <a:lstStyle/>
          <a:p>
            <a:fld id="{667F0A94-714A-4699-8AA5-C922BF04D752}" type="slidenum">
              <a:rPr lang="en-US" smtClean="0"/>
              <a:pPr/>
              <a:t>8</a:t>
            </a:fld>
            <a:endParaRPr lang="en-US" smtClean="0"/>
          </a:p>
        </p:txBody>
      </p:sp>
      <p:cxnSp>
        <p:nvCxnSpPr>
          <p:cNvPr id="28677" name="Straight Connector 5"/>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8678" name="Picture 4" descr="C:\Users\Duc\Desktop\logo hvtc 1.jpg"/>
          <p:cNvPicPr>
            <a:picLocks noChangeAspect="1" noChangeArrowheads="1"/>
          </p:cNvPicPr>
          <p:nvPr/>
        </p:nvPicPr>
        <p:blipFill>
          <a:blip r:embed="rId3"/>
          <a:srcRect/>
          <a:stretch>
            <a:fillRect/>
          </a:stretch>
        </p:blipFill>
        <p:spPr bwMode="auto">
          <a:xfrm>
            <a:off x="0" y="0"/>
            <a:ext cx="1371600" cy="1143000"/>
          </a:xfrm>
          <a:prstGeom prst="rect">
            <a:avLst/>
          </a:prstGeom>
          <a:noFill/>
          <a:ln w="9525">
            <a:noFill/>
            <a:miter lim="800000"/>
            <a:headEnd/>
            <a:tailEnd/>
          </a:ln>
        </p:spPr>
      </p:pic>
      <p:sp>
        <p:nvSpPr>
          <p:cNvPr id="28679"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3" name="Rectangle 3"/>
          <p:cNvSpPr>
            <a:spLocks noGrp="1" noChangeArrowheads="1"/>
          </p:cNvSpPr>
          <p:nvPr>
            <p:ph type="body" sz="half" idx="1"/>
          </p:nvPr>
        </p:nvSpPr>
        <p:spPr>
          <a:xfrm>
            <a:off x="457200" y="1219200"/>
            <a:ext cx="8458200" cy="4419600"/>
          </a:xfrm>
        </p:spPr>
        <p:txBody>
          <a:bodyPr/>
          <a:lstStyle/>
          <a:p>
            <a:pPr eaLnBrk="1" hangingPunct="1">
              <a:buFont typeface="Wingdings" pitchFamily="2" charset="2"/>
              <a:buNone/>
            </a:pPr>
            <a:r>
              <a:rPr lang="en-US" sz="2600"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Phương</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pháp</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định</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giá</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trái</a:t>
            </a:r>
            <a:r>
              <a:rPr lang="en-US" sz="2600" b="1" dirty="0" smtClean="0">
                <a:latin typeface="Times New Roman" pitchFamily="18" charset="0"/>
                <a:cs typeface="Times New Roman" pitchFamily="18" charset="0"/>
              </a:rPr>
              <a:t> </a:t>
            </a:r>
            <a:r>
              <a:rPr lang="en-US" sz="2600" b="1" dirty="0" err="1" smtClean="0">
                <a:latin typeface="Times New Roman" pitchFamily="18" charset="0"/>
                <a:cs typeface="Times New Roman" pitchFamily="18" charset="0"/>
              </a:rPr>
              <a:t>phiếu</a:t>
            </a:r>
            <a:r>
              <a:rPr lang="en-US" sz="2600" b="1" dirty="0" smtClean="0">
                <a:latin typeface="Times New Roman" pitchFamily="18" charset="0"/>
                <a:cs typeface="Times New Roman" pitchFamily="18" charset="0"/>
              </a:rPr>
              <a:t>:</a:t>
            </a:r>
          </a:p>
          <a:p>
            <a:pPr eaLnBrk="1" hangingPunct="1">
              <a:buFont typeface="Wingdings" pitchFamily="2" charset="2"/>
              <a:buNone/>
            </a:pP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Trường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hợp</a:t>
            </a:r>
            <a:r>
              <a:rPr lang="en-US" sz="2400" b="1" i="1" dirty="0" smtClean="0">
                <a:latin typeface="Times New Roman" pitchFamily="18" charset="0"/>
                <a:cs typeface="Times New Roman" pitchFamily="18" charset="0"/>
              </a:rPr>
              <a:t> 1: </a:t>
            </a:r>
            <a:r>
              <a:rPr lang="nl-NL" sz="2400" i="1" dirty="0" smtClean="0">
                <a:latin typeface="Times New Roman" pitchFamily="18" charset="0"/>
                <a:cs typeface="Times New Roman" pitchFamily="18" charset="0"/>
              </a:rPr>
              <a:t>Định giá trái phiếu vĩnh cửu</a:t>
            </a:r>
            <a:endParaRPr lang="en-US" sz="2400" i="1"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Tx/>
              <a:buChar char="-"/>
            </a:pPr>
            <a:r>
              <a:rPr lang="en-US" sz="2400" b="1" i="1" dirty="0" err="1" smtClean="0">
                <a:latin typeface="Times New Roman" pitchFamily="18" charset="0"/>
                <a:cs typeface="Times New Roman" pitchFamily="18" charset="0"/>
              </a:rPr>
              <a:t>Trường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hợp</a:t>
            </a:r>
            <a:r>
              <a:rPr lang="en-US" sz="2400" b="1" i="1" dirty="0" smtClean="0">
                <a:latin typeface="Times New Roman" pitchFamily="18" charset="0"/>
                <a:cs typeface="Times New Roman" pitchFamily="18" charset="0"/>
              </a:rPr>
              <a:t> 2: </a:t>
            </a:r>
            <a:r>
              <a:rPr lang="nl-NL" sz="2400" i="1" dirty="0" smtClean="0">
                <a:latin typeface="Times New Roman" pitchFamily="18" charset="0"/>
                <a:cs typeface="Times New Roman" pitchFamily="18" charset="0"/>
              </a:rPr>
              <a:t>Định giá trái phiếu có kỳ hạn và được hưởng lãi</a:t>
            </a:r>
          </a:p>
          <a:p>
            <a:pPr eaLnBrk="1" hangingPunct="1">
              <a:buFontTx/>
              <a:buChar char="-"/>
            </a:pPr>
            <a:endParaRPr lang="nl-NL" sz="2400" b="1" i="1" dirty="0" smtClean="0">
              <a:latin typeface="Times New Roman" pitchFamily="18" charset="0"/>
              <a:cs typeface="Times New Roman" pitchFamily="18" charset="0"/>
            </a:endParaRPr>
          </a:p>
          <a:p>
            <a:pPr eaLnBrk="1" hangingPunct="1">
              <a:buFontTx/>
              <a:buChar char="-"/>
            </a:pPr>
            <a:endParaRPr lang="nl-NL" sz="2400" b="1" i="1"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a:p>
            <a:pPr eaLnBrk="1" hangingPunct="1">
              <a:buFont typeface="Wingdings" pitchFamily="2" charset="2"/>
              <a:buNone/>
            </a:pPr>
            <a:endParaRPr lang="en-US" sz="2600" dirty="0" smtClean="0">
              <a:latin typeface="Times New Roman" pitchFamily="18" charset="0"/>
              <a:cs typeface="Times New Roman" pitchFamily="18" charset="0"/>
            </a:endParaRPr>
          </a:p>
        </p:txBody>
      </p:sp>
      <p:sp>
        <p:nvSpPr>
          <p:cNvPr id="2054" name="Rectangle 5"/>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vi-VN"/>
          </a:p>
        </p:txBody>
      </p:sp>
      <p:graphicFrame>
        <p:nvGraphicFramePr>
          <p:cNvPr id="2050" name="Object 4"/>
          <p:cNvGraphicFramePr>
            <a:graphicFrameLocks noChangeAspect="1"/>
          </p:cNvGraphicFramePr>
          <p:nvPr/>
        </p:nvGraphicFramePr>
        <p:xfrm>
          <a:off x="1271588" y="2362200"/>
          <a:ext cx="6905625" cy="990600"/>
        </p:xfrm>
        <a:graphic>
          <a:graphicData uri="http://schemas.openxmlformats.org/presentationml/2006/ole">
            <p:oleObj spid="_x0000_s2050" name="Equation" r:id="rId4" imgW="3606480" imgH="444240" progId="Equation.3">
              <p:embed/>
            </p:oleObj>
          </a:graphicData>
        </a:graphic>
      </p:graphicFrame>
      <p:graphicFrame>
        <p:nvGraphicFramePr>
          <p:cNvPr id="2051" name="Object 6"/>
          <p:cNvGraphicFramePr>
            <a:graphicFrameLocks noChangeAspect="1"/>
          </p:cNvGraphicFramePr>
          <p:nvPr>
            <p:ph sz="half" idx="2"/>
          </p:nvPr>
        </p:nvGraphicFramePr>
        <p:xfrm>
          <a:off x="1295400" y="4267200"/>
          <a:ext cx="6324600" cy="914400"/>
        </p:xfrm>
        <a:graphic>
          <a:graphicData uri="http://schemas.openxmlformats.org/presentationml/2006/ole">
            <p:oleObj spid="_x0000_s2051" name="Equation" r:id="rId5" imgW="2450880" imgH="431640" progId="Equation.3">
              <p:embed/>
            </p:oleObj>
          </a:graphicData>
        </a:graphic>
      </p:graphicFrame>
      <p:sp>
        <p:nvSpPr>
          <p:cNvPr id="2055" name="Text Box 11"/>
          <p:cNvSpPr txBox="1">
            <a:spLocks noChangeArrowheads="1"/>
          </p:cNvSpPr>
          <p:nvPr/>
        </p:nvSpPr>
        <p:spPr bwMode="auto">
          <a:xfrm>
            <a:off x="669925" y="5518150"/>
            <a:ext cx="184150" cy="366713"/>
          </a:xfrm>
          <a:prstGeom prst="rect">
            <a:avLst/>
          </a:prstGeom>
          <a:noFill/>
          <a:ln w="9525">
            <a:noFill/>
            <a:miter lim="800000"/>
            <a:headEnd/>
            <a:tailEnd/>
          </a:ln>
        </p:spPr>
        <p:txBody>
          <a:bodyPr wrap="none">
            <a:spAutoFit/>
          </a:bodyPr>
          <a:lstStyle/>
          <a:p>
            <a:endParaRPr lang="vi-VN"/>
          </a:p>
        </p:txBody>
      </p:sp>
      <p:sp>
        <p:nvSpPr>
          <p:cNvPr id="2056" name="Date Placeholder 7"/>
          <p:cNvSpPr>
            <a:spLocks noGrp="1"/>
          </p:cNvSpPr>
          <p:nvPr>
            <p:ph type="dt" sz="quarter" idx="10"/>
          </p:nvPr>
        </p:nvSpPr>
        <p:spPr>
          <a:noFill/>
        </p:spPr>
        <p:txBody>
          <a:bodyPr/>
          <a:lstStyle/>
          <a:p>
            <a:fld id="{7B2C6F6A-FBB1-48B2-B472-B2C6E160D097}" type="datetime1">
              <a:rPr lang="en-US" smtClean="0"/>
              <a:pPr/>
              <a:t>7/24/2014</a:t>
            </a:fld>
            <a:endParaRPr lang="en-US" smtClean="0"/>
          </a:p>
        </p:txBody>
      </p:sp>
      <p:sp>
        <p:nvSpPr>
          <p:cNvPr id="2057" name="Slide Number Placeholder 8"/>
          <p:cNvSpPr>
            <a:spLocks noGrp="1"/>
          </p:cNvSpPr>
          <p:nvPr>
            <p:ph type="sldNum" sz="quarter" idx="12"/>
          </p:nvPr>
        </p:nvSpPr>
        <p:spPr>
          <a:noFill/>
        </p:spPr>
        <p:txBody>
          <a:bodyPr/>
          <a:lstStyle/>
          <a:p>
            <a:fld id="{B92551E6-1400-4F58-8930-98C99B9F0106}" type="slidenum">
              <a:rPr lang="en-US" smtClean="0"/>
              <a:pPr/>
              <a:t>9</a:t>
            </a:fld>
            <a:endParaRPr lang="en-US" smtClean="0"/>
          </a:p>
        </p:txBody>
      </p:sp>
      <p:cxnSp>
        <p:nvCxnSpPr>
          <p:cNvPr id="2058" name="Straight Connector 10"/>
          <p:cNvCxnSpPr>
            <a:cxnSpLocks noChangeShapeType="1"/>
          </p:cNvCxnSpPr>
          <p:nvPr/>
        </p:nvCxnSpPr>
        <p:spPr bwMode="auto">
          <a:xfrm>
            <a:off x="0" y="1143000"/>
            <a:ext cx="9144000" cy="1588"/>
          </a:xfrm>
          <a:prstGeom prst="line">
            <a:avLst/>
          </a:prstGeom>
          <a:noFill/>
          <a:ln w="9525" algn="ctr">
            <a:solidFill>
              <a:schemeClr val="tx1"/>
            </a:solidFill>
            <a:round/>
            <a:headEnd/>
            <a:tailEnd/>
          </a:ln>
        </p:spPr>
      </p:cxnSp>
      <p:pic>
        <p:nvPicPr>
          <p:cNvPr id="2059" name="Picture 4" descr="C:\Users\Duc\Desktop\logo hvtc 1.jpg"/>
          <p:cNvPicPr>
            <a:picLocks noChangeAspect="1" noChangeArrowheads="1"/>
          </p:cNvPicPr>
          <p:nvPr/>
        </p:nvPicPr>
        <p:blipFill>
          <a:blip r:embed="rId6"/>
          <a:srcRect/>
          <a:stretch>
            <a:fillRect/>
          </a:stretch>
        </p:blipFill>
        <p:spPr bwMode="auto">
          <a:xfrm>
            <a:off x="0" y="0"/>
            <a:ext cx="1371600" cy="1143000"/>
          </a:xfrm>
          <a:prstGeom prst="rect">
            <a:avLst/>
          </a:prstGeom>
          <a:noFill/>
          <a:ln w="9525">
            <a:noFill/>
            <a:miter lim="800000"/>
            <a:headEnd/>
            <a:tailEnd/>
          </a:ln>
        </p:spPr>
      </p:pic>
      <p:sp>
        <p:nvSpPr>
          <p:cNvPr id="2060" name="Rectangle 2"/>
          <p:cNvSpPr>
            <a:spLocks noGrp="1" noChangeArrowheads="1"/>
          </p:cNvSpPr>
          <p:nvPr>
            <p:ph type="title"/>
          </p:nvPr>
        </p:nvSpPr>
        <p:spPr>
          <a:xfrm>
            <a:off x="914400" y="381000"/>
            <a:ext cx="8001000" cy="609600"/>
          </a:xfrm>
        </p:spPr>
        <p:txBody>
          <a:bodyPr/>
          <a:lstStyle/>
          <a:p>
            <a:pPr marL="571500" indent="-571500" algn="ctr" eaLnBrk="1" hangingPunct="1">
              <a:lnSpc>
                <a:spcPct val="150000"/>
              </a:lnSpc>
            </a:pPr>
            <a:r>
              <a:rPr lang="en-US" sz="2800" b="1" smtClean="0">
                <a:solidFill>
                  <a:schemeClr val="tx1"/>
                </a:solidFill>
                <a:latin typeface="Times New Roman" pitchFamily="18" charset="0"/>
                <a:cs typeface="Times New Roman" pitchFamily="18" charset="0"/>
              </a:rPr>
              <a:t>9.2 Trái phiếu và đầu tư trái phiếu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1012</TotalTime>
  <Words>1157</Words>
  <Application>Microsoft Office PowerPoint</Application>
  <PresentationFormat>On-screen Show (4:3)</PresentationFormat>
  <Paragraphs>226</Paragraphs>
  <Slides>23</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Profile</vt:lpstr>
      <vt:lpstr>Equation</vt:lpstr>
      <vt:lpstr>Slide 1</vt:lpstr>
      <vt:lpstr>Slide 2</vt:lpstr>
      <vt:lpstr>Nội dung</vt:lpstr>
      <vt:lpstr>9.1 Tổng quan về đầu tư tài chính của doanh nghiệp</vt:lpstr>
      <vt:lpstr>9.1 Tổng quan về đầu tư tài chính của doanh nghiệp</vt:lpstr>
      <vt:lpstr>9.1 Tổng quan về đầu tư tài chính của doanh nghiệp</vt:lpstr>
      <vt:lpstr>9.2 Trái phiếu và đầu tư trái phiếu</vt:lpstr>
      <vt:lpstr>9.2 Trái phiếu và đầu tư trái phiếu</vt:lpstr>
      <vt:lpstr>9.2 Trái phiếu và đầu tư trái phiếu</vt:lpstr>
      <vt:lpstr>9.2 Trái phiếu và đầu tư trái phiếu</vt:lpstr>
      <vt:lpstr>9.2 Trái phiếu và đầu tư trái phiếu</vt:lpstr>
      <vt:lpstr>9.2 Trái phiếu và đầu tư trái phiếu</vt:lpstr>
      <vt:lpstr>9.2 Trái phiếu và đầu tư trái phiếu</vt:lpstr>
      <vt:lpstr>9.3. Cổ phiếu thường và đầu tư cổ phiếu thường</vt:lpstr>
      <vt:lpstr>9.3. Cổ phiếu thường và đầu tư cổ phiếu thường</vt:lpstr>
      <vt:lpstr>9.3. Cổ phiếu thường và đầu tư cổ phiếu thường</vt:lpstr>
      <vt:lpstr>9.3. Cổ phiếu thường và đầu tư cổ phiếu thường</vt:lpstr>
      <vt:lpstr>9.3. Cổ phiếu thường và đầu tư cổ phiếu thường</vt:lpstr>
      <vt:lpstr>9.3. Cổ phiếu thường và đầu tư cổ phiếu thường</vt:lpstr>
      <vt:lpstr>9.4. Cổ phiếu ưu đãi và đầu tư cổ phiếu ưu đãi</vt:lpstr>
      <vt:lpstr>9.4. Cổ phiếu ưu đãi và đầu tư cổ phiếu ưu đãi</vt:lpstr>
      <vt:lpstr>9.4. Cổ phiếu ưu đãi và đầu tư cổ phiếu ưu đãi</vt:lpstr>
      <vt:lpstr>9.4. Cổ phiếu ưu đãi và đầu tư cổ phiếu ưu đãi</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Tµi chÝnh doanh nghiÖp</dc:title>
  <dc:creator>User</dc:creator>
  <cp:lastModifiedBy>Duc</cp:lastModifiedBy>
  <cp:revision>91</cp:revision>
  <dcterms:created xsi:type="dcterms:W3CDTF">2006-02-21T21:03:55Z</dcterms:created>
  <dcterms:modified xsi:type="dcterms:W3CDTF">2014-07-24T10:31:36Z</dcterms:modified>
</cp:coreProperties>
</file>