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4" r:id="rId3"/>
    <p:sldId id="276" r:id="rId4"/>
    <p:sldId id="297" r:id="rId5"/>
    <p:sldId id="303" r:id="rId6"/>
    <p:sldId id="304" r:id="rId7"/>
    <p:sldId id="305" r:id="rId8"/>
    <p:sldId id="286" r:id="rId9"/>
    <p:sldId id="300" r:id="rId10"/>
    <p:sldId id="287" r:id="rId11"/>
    <p:sldId id="288" r:id="rId12"/>
    <p:sldId id="301" r:id="rId13"/>
    <p:sldId id="290" r:id="rId14"/>
    <p:sldId id="289" r:id="rId15"/>
    <p:sldId id="291" r:id="rId16"/>
    <p:sldId id="292" r:id="rId17"/>
    <p:sldId id="302" r:id="rId18"/>
    <p:sldId id="293" r:id="rId19"/>
    <p:sldId id="294" r:id="rId20"/>
    <p:sldId id="295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0" d="100"/>
          <a:sy n="80" d="100"/>
        </p:scale>
        <p:origin x="48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9/18/2016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`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7412" y="1143000"/>
            <a:ext cx="8329745" cy="23590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2: 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VÀ CÔNG CỤ - CHÍNH SÁCH ĐIỀU TIẾT KINH TẾ VĨ MÔ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0412" y="4800600"/>
            <a:ext cx="3300545" cy="124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2. CÁC CHÍNH SÁCH, CÔNG CỤ </a:t>
            </a:r>
            <a:br>
              <a:rPr lang="en-US" sz="3200" b="1" dirty="0" smtClean="0"/>
            </a:br>
            <a:r>
              <a:rPr lang="en-US" sz="3200" b="1" dirty="0" smtClean="0"/>
              <a:t>ĐIỀU TIẾT KINH TẾ VĨ MÔ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676400"/>
            <a:ext cx="10157354" cy="4953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/>
              <a:t>2.1.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vĩ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endParaRPr lang="en-US" b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/>
              <a:t>2.1.5.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ngành</a:t>
            </a:r>
            <a:r>
              <a:rPr lang="en-US" b="1" i="1" dirty="0"/>
              <a:t> </a:t>
            </a:r>
            <a:r>
              <a:rPr lang="en-US" b="1" i="1" dirty="0" err="1"/>
              <a:t>nghề</a:t>
            </a:r>
            <a:endParaRPr lang="en-US" i="1" dirty="0"/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,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riển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21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2. CÁC CHÍNH SÁCH, CÔNG CỤ </a:t>
            </a:r>
            <a:br>
              <a:rPr lang="en-US" sz="3200" b="1" dirty="0" smtClean="0"/>
            </a:br>
            <a:r>
              <a:rPr lang="en-US" sz="3200" b="1" dirty="0" smtClean="0"/>
              <a:t>ĐIỀU TIẾT KINH TẾ VĨ MÔ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676400"/>
            <a:ext cx="10157354" cy="4953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/>
              <a:t>2.1.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vĩ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endParaRPr lang="en-US" b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/>
              <a:t>2.1.5.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ngành</a:t>
            </a:r>
            <a:r>
              <a:rPr lang="en-US" b="1" i="1" dirty="0"/>
              <a:t> </a:t>
            </a:r>
            <a:r>
              <a:rPr lang="en-US" b="1" i="1" dirty="0" err="1"/>
              <a:t>nghề</a:t>
            </a:r>
            <a:endParaRPr lang="en-US" i="1" dirty="0"/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khía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nghề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ngoài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2393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2. CÁC CHÍNH SÁCH, CÔNG CỤ </a:t>
            </a:r>
            <a:br>
              <a:rPr lang="en-US" sz="3200" b="1" dirty="0" smtClean="0"/>
            </a:br>
            <a:r>
              <a:rPr lang="en-US" sz="3200" b="1" dirty="0" smtClean="0"/>
              <a:t>ĐIỀU TIẾT KINH TẾ VĨ MÔ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828800"/>
            <a:ext cx="10157354" cy="502920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200"/>
              </a:lnSpc>
              <a:spcBef>
                <a:spcPts val="600"/>
              </a:spcBef>
              <a:buNone/>
            </a:pPr>
            <a:r>
              <a:rPr lang="en-US" b="1" dirty="0" smtClean="0"/>
              <a:t>2.2.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cụ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vĩ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endParaRPr lang="en-US" b="1" dirty="0" smtClean="0"/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vĩ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loạt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: </a:t>
            </a:r>
            <a:endParaRPr lang="en-US" dirty="0" smtClean="0"/>
          </a:p>
          <a:p>
            <a:pPr lvl="1" algn="just" defTabSz="690563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C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 smtClean="0"/>
              <a:t>tế</a:t>
            </a:r>
            <a:endParaRPr lang="en-US" sz="2400" dirty="0" smtClean="0"/>
          </a:p>
          <a:p>
            <a:pPr lvl="1" algn="just" defTabSz="690563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 smtClean="0"/>
              <a:t>luật</a:t>
            </a:r>
            <a:endParaRPr lang="en-US" sz="2400" dirty="0" smtClean="0"/>
          </a:p>
          <a:p>
            <a:pPr lvl="1" algn="just" defTabSz="690563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 smtClean="0"/>
              <a:t>hoạch</a:t>
            </a:r>
            <a:endParaRPr lang="en-US" sz="2400" dirty="0" smtClean="0"/>
          </a:p>
          <a:p>
            <a:pPr lvl="1" algn="just" defTabSz="690563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 smtClean="0"/>
              <a:t>chính</a:t>
            </a:r>
            <a:endParaRPr lang="en-US" sz="2400" dirty="0"/>
          </a:p>
          <a:p>
            <a:pPr marL="0" indent="0" algn="just">
              <a:lnSpc>
                <a:spcPts val="2700"/>
              </a:lnSpc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09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3. MỘT SỐ MỐI QUAN HỆ KINH TẾ VĨ MÔ CƠ BẢN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4" y="1524000"/>
            <a:ext cx="10157354" cy="4953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/>
              <a:t>3.1.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tăng</a:t>
            </a:r>
            <a:r>
              <a:rPr lang="en-US" b="1" dirty="0" smtClean="0"/>
              <a:t> </a:t>
            </a:r>
            <a:r>
              <a:rPr lang="en-US" b="1" dirty="0" err="1" smtClean="0"/>
              <a:t>trưởng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endParaRPr lang="en-US" b="1" dirty="0" smtClean="0"/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(GNP)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trưởng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.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smtClean="0"/>
              <a:t>(g)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GNP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(GNP</a:t>
            </a:r>
            <a:r>
              <a:rPr lang="en-US" baseline="-25000" dirty="0"/>
              <a:t>R</a:t>
            </a:r>
            <a:r>
              <a:rPr lang="en-US" dirty="0"/>
              <a:t>).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 smtClean="0"/>
              <a:t>: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3683794" y="4726127"/>
            <a:ext cx="5687217" cy="1476489"/>
            <a:chOff x="3578" y="8961"/>
            <a:chExt cx="4350" cy="1389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578" y="8961"/>
              <a:ext cx="4350" cy="138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39" y="9115"/>
              <a:ext cx="188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GNP</a:t>
              </a:r>
              <a:r>
                <a:rPr kumimoji="0" lang="en-US" altLang="en-US" sz="22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R1</a:t>
              </a: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- GNP</a:t>
              </a:r>
              <a:r>
                <a:rPr kumimoji="0" lang="en-US" altLang="en-US" sz="22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R0</a:t>
              </a:r>
              <a:endPara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078" y="9733"/>
              <a:ext cx="105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GNP</a:t>
              </a:r>
              <a:r>
                <a:rPr kumimoji="0" lang="en-US" altLang="en-US" sz="22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R0</a:t>
              </a:r>
              <a:endPara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133" y="9388"/>
              <a:ext cx="595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 </a:t>
              </a: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4548" y="9598"/>
              <a:ext cx="2008" cy="43"/>
            </a:xfrm>
            <a:custGeom>
              <a:avLst/>
              <a:gdLst>
                <a:gd name="T0" fmla="*/ 0 w 2235"/>
                <a:gd name="T1" fmla="*/ 0 h 11"/>
                <a:gd name="T2" fmla="*/ 2235 w 2235"/>
                <a:gd name="T3" fmla="*/ 11 h 11"/>
                <a:gd name="connsiteX0" fmla="*/ 0 w 9221"/>
                <a:gd name="connsiteY0" fmla="*/ 0 h 17622"/>
                <a:gd name="connsiteX1" fmla="*/ 9221 w 9221"/>
                <a:gd name="connsiteY1" fmla="*/ 17622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" h="17622">
                  <a:moveTo>
                    <a:pt x="0" y="0"/>
                  </a:moveTo>
                  <a:cubicBezTo>
                    <a:pt x="3333" y="3333"/>
                    <a:pt x="5888" y="14289"/>
                    <a:pt x="9221" y="1762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578" y="9424"/>
              <a:ext cx="135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 100 (%)</a:t>
              </a:r>
              <a:endPara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338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3. MỘT SỐ MỐI QUAN HỆ KINH TẾ VĨ MÔ CƠ BẢN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4" y="1524000"/>
            <a:ext cx="10157354" cy="495300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200"/>
              </a:lnSpc>
              <a:spcBef>
                <a:spcPts val="600"/>
              </a:spcBef>
              <a:buNone/>
            </a:pPr>
            <a:r>
              <a:rPr lang="en-US" b="1" dirty="0" smtClean="0"/>
              <a:t>3.2. Chu </a:t>
            </a:r>
            <a:r>
              <a:rPr lang="en-US" b="1" dirty="0" err="1" smtClean="0"/>
              <a:t>kỳ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doanh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chênh</a:t>
            </a:r>
            <a:r>
              <a:rPr lang="en-US" b="1" dirty="0" smtClean="0"/>
              <a:t> </a:t>
            </a:r>
            <a:r>
              <a:rPr lang="en-US" b="1" dirty="0" err="1" smtClean="0"/>
              <a:t>lệch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lượng</a:t>
            </a:r>
            <a:endParaRPr lang="en-US" b="1" dirty="0" smtClean="0"/>
          </a:p>
          <a:p>
            <a:pPr marL="0" indent="0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Chênh</a:t>
            </a:r>
            <a:r>
              <a:rPr lang="en-US" dirty="0" smtClean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tiềm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/>
              <a:t> </a:t>
            </a:r>
            <a:r>
              <a:rPr lang="en-US" dirty="0"/>
              <a:t>∆GNP =GNP* - GNP</a:t>
            </a:r>
            <a:r>
              <a:rPr lang="en-US" baseline="-25000" dirty="0"/>
              <a:t>R</a:t>
            </a:r>
            <a:r>
              <a:rPr lang="en-US" dirty="0"/>
              <a:t> hay ∆Y = Y* - Y</a:t>
            </a:r>
            <a:r>
              <a:rPr lang="en-US" dirty="0" smtClean="0"/>
              <a:t>.</a:t>
            </a:r>
          </a:p>
          <a:p>
            <a:pPr marL="0" indent="0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ta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chu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9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3. MỘT SỐ MỐI QUAN HỆ KINH TẾ VĨ MÔ CƠ BẢN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0200"/>
            <a:ext cx="10593388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/>
              <a:t>3.3. </a:t>
            </a:r>
            <a:r>
              <a:rPr lang="en-US" b="1" i="1" dirty="0" err="1"/>
              <a:t>Quan</a:t>
            </a:r>
            <a:r>
              <a:rPr lang="en-US" b="1" i="1" dirty="0"/>
              <a:t> </a:t>
            </a:r>
            <a:r>
              <a:rPr lang="en-US" b="1" i="1" dirty="0" err="1"/>
              <a:t>hệ</a:t>
            </a:r>
            <a:r>
              <a:rPr lang="en-US" b="1" i="1" dirty="0"/>
              <a:t> </a:t>
            </a:r>
            <a:r>
              <a:rPr lang="en-US" b="1" i="1" dirty="0" err="1"/>
              <a:t>giữa</a:t>
            </a:r>
            <a:r>
              <a:rPr lang="en-US" b="1" i="1" dirty="0"/>
              <a:t> </a:t>
            </a:r>
            <a:r>
              <a:rPr lang="en-US" b="1" i="1" dirty="0" err="1"/>
              <a:t>tăng</a:t>
            </a:r>
            <a:r>
              <a:rPr lang="en-US" b="1" i="1" dirty="0"/>
              <a:t> </a:t>
            </a:r>
            <a:r>
              <a:rPr lang="en-US" b="1" i="1" dirty="0" err="1"/>
              <a:t>trưởng</a:t>
            </a:r>
            <a:r>
              <a:rPr lang="en-US" b="1" i="1" dirty="0"/>
              <a:t> </a:t>
            </a:r>
            <a:r>
              <a:rPr lang="en-US" b="1" i="1" dirty="0" err="1"/>
              <a:t>kinh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thất</a:t>
            </a:r>
            <a:r>
              <a:rPr lang="en-US" b="1" i="1" dirty="0"/>
              <a:t> </a:t>
            </a:r>
            <a:r>
              <a:rPr lang="en-US" b="1" i="1" dirty="0" err="1"/>
              <a:t>nghiệp</a:t>
            </a:r>
            <a:endParaRPr lang="en-US" i="1" dirty="0"/>
          </a:p>
          <a:p>
            <a:pPr marL="0" indent="0" algn="just" defTabSz="630238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OKUN.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Nội</a:t>
            </a:r>
            <a:r>
              <a:rPr lang="en-US" dirty="0" smtClean="0"/>
              <a:t> dung: </a:t>
            </a:r>
            <a:r>
              <a:rPr lang="en-US" dirty="0"/>
              <a:t>“</a:t>
            </a:r>
            <a:r>
              <a:rPr lang="en-US" i="1" dirty="0" err="1"/>
              <a:t>Nếu</a:t>
            </a:r>
            <a:r>
              <a:rPr lang="en-US" i="1" dirty="0"/>
              <a:t> GDP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tế</a:t>
            </a:r>
            <a:r>
              <a:rPr lang="en-US" i="1" dirty="0"/>
              <a:t> 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/>
              <a:t>đi</a:t>
            </a:r>
            <a:r>
              <a:rPr lang="en-US" i="1" dirty="0"/>
              <a:t> 2% so </a:t>
            </a:r>
            <a:r>
              <a:rPr lang="en-US" i="1" dirty="0" err="1"/>
              <a:t>với</a:t>
            </a:r>
            <a:r>
              <a:rPr lang="en-US" i="1" dirty="0"/>
              <a:t> GDP </a:t>
            </a:r>
            <a:r>
              <a:rPr lang="en-US" i="1" dirty="0" err="1"/>
              <a:t>tiềm</a:t>
            </a:r>
            <a:r>
              <a:rPr lang="en-US" i="1" dirty="0"/>
              <a:t> </a:t>
            </a:r>
            <a:r>
              <a:rPr lang="en-US" i="1" dirty="0" err="1"/>
              <a:t>năng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tỷ</a:t>
            </a:r>
            <a:r>
              <a:rPr lang="en-US" i="1" dirty="0"/>
              <a:t> </a:t>
            </a:r>
            <a:r>
              <a:rPr lang="en-US" i="1" dirty="0" err="1"/>
              <a:t>lệ</a:t>
            </a:r>
            <a:r>
              <a:rPr lang="en-US" i="1" dirty="0"/>
              <a:t> </a:t>
            </a:r>
            <a:r>
              <a:rPr lang="en-US" i="1" dirty="0" err="1"/>
              <a:t>thất</a:t>
            </a:r>
            <a:r>
              <a:rPr lang="en-US" i="1" dirty="0"/>
              <a:t> </a:t>
            </a:r>
            <a:r>
              <a:rPr lang="en-US" i="1" dirty="0" err="1"/>
              <a:t>nghiệp</a:t>
            </a:r>
            <a:r>
              <a:rPr lang="en-US" i="1" dirty="0"/>
              <a:t> </a:t>
            </a: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thêm</a:t>
            </a:r>
            <a:r>
              <a:rPr lang="en-US" i="1" dirty="0"/>
              <a:t> 1%. </a:t>
            </a:r>
            <a:r>
              <a:rPr lang="en-US" i="1" dirty="0" err="1"/>
              <a:t>Chẳng</a:t>
            </a:r>
            <a:r>
              <a:rPr lang="en-US" i="1" dirty="0"/>
              <a:t> </a:t>
            </a:r>
            <a:r>
              <a:rPr lang="en-US" i="1" dirty="0" err="1"/>
              <a:t>hạn</a:t>
            </a:r>
            <a:r>
              <a:rPr lang="en-US" i="1" dirty="0"/>
              <a:t>, </a:t>
            </a:r>
            <a:r>
              <a:rPr lang="en-US" i="1" dirty="0" err="1"/>
              <a:t>nếu</a:t>
            </a:r>
            <a:r>
              <a:rPr lang="en-US" i="1" dirty="0"/>
              <a:t> GDP </a:t>
            </a:r>
            <a:r>
              <a:rPr lang="en-US" i="1" dirty="0" err="1"/>
              <a:t>bắt</a:t>
            </a:r>
            <a:r>
              <a:rPr lang="en-US" i="1" dirty="0"/>
              <a:t> </a:t>
            </a:r>
            <a:r>
              <a:rPr lang="en-US" i="1" dirty="0" err="1"/>
              <a:t>đầu</a:t>
            </a:r>
            <a:r>
              <a:rPr lang="en-US" i="1" dirty="0"/>
              <a:t> </a:t>
            </a:r>
            <a:r>
              <a:rPr lang="en-US" i="1" dirty="0" err="1"/>
              <a:t>tại</a:t>
            </a:r>
            <a:r>
              <a:rPr lang="en-US" i="1" dirty="0"/>
              <a:t> 100% </a:t>
            </a:r>
            <a:r>
              <a:rPr lang="en-US" i="1" dirty="0" err="1"/>
              <a:t>mức</a:t>
            </a:r>
            <a:r>
              <a:rPr lang="en-US" i="1" dirty="0"/>
              <a:t> </a:t>
            </a:r>
            <a:r>
              <a:rPr lang="en-US" i="1" dirty="0" err="1"/>
              <a:t>tiềm</a:t>
            </a:r>
            <a:r>
              <a:rPr lang="en-US" i="1" dirty="0"/>
              <a:t> </a:t>
            </a:r>
            <a:r>
              <a:rPr lang="en-US" i="1" dirty="0" err="1"/>
              <a:t>năng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nó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/>
              <a:t>xuống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98% </a:t>
            </a:r>
            <a:r>
              <a:rPr lang="en-US" i="1" dirty="0" err="1"/>
              <a:t>mức</a:t>
            </a:r>
            <a:r>
              <a:rPr lang="en-US" i="1" dirty="0"/>
              <a:t> </a:t>
            </a:r>
            <a:r>
              <a:rPr lang="en-US" i="1" dirty="0" err="1"/>
              <a:t>tiềm</a:t>
            </a:r>
            <a:r>
              <a:rPr lang="en-US" i="1" dirty="0"/>
              <a:t> </a:t>
            </a:r>
            <a:r>
              <a:rPr lang="en-US" i="1" dirty="0" err="1"/>
              <a:t>năng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tỷ</a:t>
            </a:r>
            <a:r>
              <a:rPr lang="en-US" i="1" dirty="0"/>
              <a:t> </a:t>
            </a:r>
            <a:r>
              <a:rPr lang="en-US" i="1" dirty="0" err="1"/>
              <a:t>lệ</a:t>
            </a:r>
            <a:r>
              <a:rPr lang="en-US" i="1" dirty="0"/>
              <a:t> </a:t>
            </a:r>
            <a:r>
              <a:rPr lang="en-US" i="1" dirty="0" err="1"/>
              <a:t>thất</a:t>
            </a:r>
            <a:r>
              <a:rPr lang="en-US" i="1" dirty="0"/>
              <a:t> </a:t>
            </a:r>
            <a:r>
              <a:rPr lang="en-US" i="1" dirty="0" err="1"/>
              <a:t>nghiệp</a:t>
            </a:r>
            <a:r>
              <a:rPr lang="en-US" i="1" dirty="0"/>
              <a:t> </a:t>
            </a:r>
            <a:r>
              <a:rPr lang="en-US" i="1" dirty="0" err="1"/>
              <a:t>sẽ</a:t>
            </a:r>
            <a:r>
              <a:rPr lang="en-US" i="1" dirty="0"/>
              <a:t> </a:t>
            </a: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thêm</a:t>
            </a:r>
            <a:r>
              <a:rPr lang="en-US" i="1" dirty="0"/>
              <a:t> 1</a:t>
            </a:r>
            <a:r>
              <a:rPr lang="en-US" i="1" dirty="0" smtClean="0"/>
              <a:t>%</a:t>
            </a:r>
            <a:r>
              <a:rPr lang="en-US" dirty="0" smtClean="0"/>
              <a:t>”.</a:t>
            </a:r>
          </a:p>
          <a:p>
            <a:pPr marL="0" indent="0" algn="just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: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44126"/>
              </p:ext>
            </p:extLst>
          </p:nvPr>
        </p:nvGraphicFramePr>
        <p:xfrm>
          <a:off x="2436812" y="5105400"/>
          <a:ext cx="3657600" cy="9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5105400"/>
                        <a:ext cx="3657600" cy="96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636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3. MỘT SỐ MỐI QUAN HỆ KINH TẾ VĨ MÔ CƠ BẢN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4" y="1524000"/>
            <a:ext cx="10157354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/>
              <a:t>3.3. </a:t>
            </a:r>
            <a:r>
              <a:rPr lang="en-US" b="1" i="1" dirty="0" err="1"/>
              <a:t>Quan</a:t>
            </a:r>
            <a:r>
              <a:rPr lang="en-US" b="1" i="1" dirty="0"/>
              <a:t> </a:t>
            </a:r>
            <a:r>
              <a:rPr lang="en-US" b="1" i="1" dirty="0" err="1"/>
              <a:t>hệ</a:t>
            </a:r>
            <a:r>
              <a:rPr lang="en-US" b="1" i="1" dirty="0"/>
              <a:t> </a:t>
            </a:r>
            <a:r>
              <a:rPr lang="en-US" b="1" i="1" dirty="0" err="1"/>
              <a:t>giữa</a:t>
            </a:r>
            <a:r>
              <a:rPr lang="en-US" b="1" i="1" dirty="0"/>
              <a:t> </a:t>
            </a:r>
            <a:r>
              <a:rPr lang="en-US" b="1" i="1" dirty="0" err="1"/>
              <a:t>tăng</a:t>
            </a:r>
            <a:r>
              <a:rPr lang="en-US" b="1" i="1" dirty="0"/>
              <a:t> </a:t>
            </a:r>
            <a:r>
              <a:rPr lang="en-US" b="1" i="1" dirty="0" err="1"/>
              <a:t>trưởng</a:t>
            </a:r>
            <a:r>
              <a:rPr lang="en-US" b="1" i="1" dirty="0"/>
              <a:t> </a:t>
            </a:r>
            <a:r>
              <a:rPr lang="en-US" b="1" i="1" dirty="0" err="1"/>
              <a:t>kinh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thất</a:t>
            </a:r>
            <a:r>
              <a:rPr lang="en-US" b="1" i="1" dirty="0"/>
              <a:t> </a:t>
            </a:r>
            <a:r>
              <a:rPr lang="en-US" b="1" i="1" dirty="0" err="1"/>
              <a:t>nghiệp</a:t>
            </a:r>
            <a:endParaRPr lang="en-US" i="1" dirty="0"/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i="1" dirty="0"/>
              <a:t>GDP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tế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nhanh</a:t>
            </a:r>
            <a:r>
              <a:rPr lang="en-US" i="1" dirty="0"/>
              <a:t> </a:t>
            </a:r>
            <a:r>
              <a:rPr lang="en-US" i="1" dirty="0" err="1"/>
              <a:t>bằng</a:t>
            </a:r>
            <a:r>
              <a:rPr lang="en-US" i="1" dirty="0"/>
              <a:t> GDP </a:t>
            </a:r>
            <a:r>
              <a:rPr lang="en-US" i="1" dirty="0" err="1"/>
              <a:t>tiềm</a:t>
            </a:r>
            <a:r>
              <a:rPr lang="en-US" i="1" dirty="0"/>
              <a:t> </a:t>
            </a:r>
            <a:r>
              <a:rPr lang="en-US" i="1" dirty="0" err="1"/>
              <a:t>năng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giữ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tỷ</a:t>
            </a:r>
            <a:r>
              <a:rPr lang="en-US" i="1" dirty="0"/>
              <a:t> </a:t>
            </a:r>
            <a:r>
              <a:rPr lang="en-US" i="1" dirty="0" err="1"/>
              <a:t>lệ</a:t>
            </a:r>
            <a:r>
              <a:rPr lang="en-US" i="1" dirty="0"/>
              <a:t> </a:t>
            </a:r>
            <a:r>
              <a:rPr lang="en-US" i="1" dirty="0" err="1"/>
              <a:t>thất</a:t>
            </a:r>
            <a:r>
              <a:rPr lang="en-US" i="1" dirty="0"/>
              <a:t> </a:t>
            </a:r>
            <a:r>
              <a:rPr lang="en-US" i="1" dirty="0" err="1"/>
              <a:t>nghiệp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thay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dirty="0" smtClean="0"/>
              <a:t>”.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: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OKUN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GDP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 smtClean="0"/>
              <a:t>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9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762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3. MỘT SỐ MỐI QUAN HỆ KINH TẾ VĨ MÔ CƠ BẢN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60" y="1237473"/>
            <a:ext cx="1015735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3.4. </a:t>
            </a:r>
            <a:r>
              <a:rPr lang="en-US" b="1" i="1" dirty="0" err="1"/>
              <a:t>Quan</a:t>
            </a:r>
            <a:r>
              <a:rPr lang="en-US" b="1" i="1" dirty="0"/>
              <a:t> </a:t>
            </a:r>
            <a:r>
              <a:rPr lang="en-US" b="1" i="1" dirty="0" err="1"/>
              <a:t>hệ</a:t>
            </a:r>
            <a:r>
              <a:rPr lang="en-US" b="1" i="1" dirty="0"/>
              <a:t> </a:t>
            </a:r>
            <a:r>
              <a:rPr lang="en-US" b="1" i="1" dirty="0" err="1"/>
              <a:t>giữa</a:t>
            </a:r>
            <a:r>
              <a:rPr lang="en-US" b="1" i="1" dirty="0"/>
              <a:t> </a:t>
            </a:r>
            <a:r>
              <a:rPr lang="en-US" b="1" i="1" dirty="0" err="1"/>
              <a:t>tăng</a:t>
            </a:r>
            <a:r>
              <a:rPr lang="en-US" b="1" i="1" dirty="0"/>
              <a:t> </a:t>
            </a:r>
            <a:r>
              <a:rPr lang="en-US" b="1" i="1" dirty="0" err="1"/>
              <a:t>trưởng</a:t>
            </a:r>
            <a:r>
              <a:rPr lang="en-US" b="1" i="1" dirty="0"/>
              <a:t> </a:t>
            </a:r>
            <a:r>
              <a:rPr lang="en-US" b="1" i="1" dirty="0" err="1"/>
              <a:t>kinh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lạm</a:t>
            </a:r>
            <a:r>
              <a:rPr lang="en-US" b="1" i="1" dirty="0"/>
              <a:t> </a:t>
            </a:r>
            <a:r>
              <a:rPr lang="en-US" b="1" i="1" dirty="0" err="1" smtClean="0"/>
              <a:t>phát</a:t>
            </a:r>
            <a:endParaRPr lang="en-US" b="1" i="1" dirty="0" smtClean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AutoShape 23"/>
          <p:cNvSpPr>
            <a:spLocks noChangeAspect="1" noChangeArrowheads="1" noTextEdit="1"/>
          </p:cNvSpPr>
          <p:nvPr/>
        </p:nvSpPr>
        <p:spPr bwMode="auto">
          <a:xfrm>
            <a:off x="361259" y="2667045"/>
            <a:ext cx="558450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595062" y="2218858"/>
            <a:ext cx="2280341" cy="3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902646" y="3388588"/>
            <a:ext cx="622052" cy="3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60706" y="5988071"/>
            <a:ext cx="4647552" cy="4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2.1: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098661" y="5432468"/>
            <a:ext cx="465376" cy="3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571793" y="5405058"/>
            <a:ext cx="465376" cy="3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491468" y="5431727"/>
            <a:ext cx="581720" cy="3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02646" y="2390725"/>
            <a:ext cx="465376" cy="3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902646" y="3964193"/>
            <a:ext cx="622052" cy="3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516506" y="4614619"/>
            <a:ext cx="749106" cy="4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AD’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037169" y="4912423"/>
            <a:ext cx="619725" cy="51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1368022" y="4136060"/>
            <a:ext cx="971084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641042" y="3124121"/>
            <a:ext cx="1396127" cy="19023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106418" y="3124121"/>
            <a:ext cx="930751" cy="13712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37169" y="3010037"/>
            <a:ext cx="770197" cy="50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339106" y="4153099"/>
            <a:ext cx="19391" cy="127418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2681157" y="3650092"/>
            <a:ext cx="45762" cy="1777190"/>
          </a:xfrm>
          <a:custGeom>
            <a:avLst/>
            <a:gdLst>
              <a:gd name="T0" fmla="*/ 0 w 9"/>
              <a:gd name="T1" fmla="*/ 0 h 1643"/>
              <a:gd name="T2" fmla="*/ 9 w 9"/>
              <a:gd name="T3" fmla="*/ 1643 h 16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1643">
                <a:moveTo>
                  <a:pt x="0" y="0"/>
                </a:moveTo>
                <a:lnTo>
                  <a:pt x="9" y="1643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1873730" y="3238205"/>
            <a:ext cx="349032" cy="14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2222762" y="3010037"/>
            <a:ext cx="1279783" cy="1743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2"/>
          <p:cNvSpPr>
            <a:spLocks/>
          </p:cNvSpPr>
          <p:nvPr/>
        </p:nvSpPr>
        <p:spPr bwMode="auto">
          <a:xfrm flipV="1">
            <a:off x="1368022" y="3633054"/>
            <a:ext cx="1322443" cy="22965"/>
          </a:xfrm>
          <a:custGeom>
            <a:avLst/>
            <a:gdLst>
              <a:gd name="T0" fmla="*/ 1784 w 1784"/>
              <a:gd name="T1" fmla="*/ 0 h 9"/>
              <a:gd name="T2" fmla="*/ 0 w 1784"/>
              <a:gd name="T3" fmla="*/ 9 h 9"/>
              <a:gd name="connsiteX0" fmla="*/ 10117 w 10117"/>
              <a:gd name="connsiteY0" fmla="*/ 0 h 5023"/>
              <a:gd name="connsiteX1" fmla="*/ 0 w 10117"/>
              <a:gd name="connsiteY1" fmla="*/ 5023 h 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17" h="5023">
                <a:moveTo>
                  <a:pt x="10117" y="0"/>
                </a:moveTo>
                <a:cubicBezTo>
                  <a:pt x="6784" y="3333"/>
                  <a:pt x="3333" y="1690"/>
                  <a:pt x="0" y="5023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67726" y="5410243"/>
            <a:ext cx="3414602" cy="589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60"/>
          <p:cNvSpPr>
            <a:spLocks noChangeAspect="1" noChangeArrowheads="1" noTextEdit="1"/>
          </p:cNvSpPr>
          <p:nvPr/>
        </p:nvSpPr>
        <p:spPr bwMode="auto">
          <a:xfrm>
            <a:off x="5887720" y="2763711"/>
            <a:ext cx="65836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6579006" y="3860778"/>
            <a:ext cx="615391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58"/>
          <p:cNvSpPr>
            <a:spLocks noChangeArrowheads="1"/>
          </p:cNvSpPr>
          <p:nvPr/>
        </p:nvSpPr>
        <p:spPr bwMode="auto">
          <a:xfrm>
            <a:off x="9042400" y="3312244"/>
            <a:ext cx="548640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57"/>
          <p:cNvSpPr>
            <a:spLocks noChangeArrowheads="1"/>
          </p:cNvSpPr>
          <p:nvPr/>
        </p:nvSpPr>
        <p:spPr bwMode="auto">
          <a:xfrm>
            <a:off x="8449869" y="2878396"/>
            <a:ext cx="755752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AS’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6398870" y="5988234"/>
            <a:ext cx="5613502" cy="41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2.2: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8082280" y="5345463"/>
            <a:ext cx="548640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7545527" y="5336572"/>
            <a:ext cx="525780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10190886" y="5345463"/>
            <a:ext cx="685800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6643929" y="2293412"/>
            <a:ext cx="628193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51"/>
          <p:cNvSpPr>
            <a:spLocks noChangeArrowheads="1"/>
          </p:cNvSpPr>
          <p:nvPr/>
        </p:nvSpPr>
        <p:spPr bwMode="auto">
          <a:xfrm>
            <a:off x="6579006" y="4409311"/>
            <a:ext cx="680314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8553425" y="4774158"/>
            <a:ext cx="548640" cy="4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7030720" y="4663574"/>
            <a:ext cx="118872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7396480" y="3449155"/>
            <a:ext cx="1234440" cy="178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V="1">
            <a:off x="7945120" y="3450044"/>
            <a:ext cx="1097280" cy="164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 flipV="1">
            <a:off x="7396480" y="3038422"/>
            <a:ext cx="1097280" cy="164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43"/>
          <p:cNvSpPr>
            <a:spLocks noChangeShapeType="1"/>
          </p:cNvSpPr>
          <p:nvPr/>
        </p:nvSpPr>
        <p:spPr bwMode="auto">
          <a:xfrm>
            <a:off x="8219440" y="4684022"/>
            <a:ext cx="0" cy="68544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7807960" y="4135489"/>
            <a:ext cx="914" cy="123486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8756193" y="2149389"/>
            <a:ext cx="2290572" cy="41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>
            <a:off x="8356600" y="3586955"/>
            <a:ext cx="2743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V="1">
            <a:off x="7396480" y="4135489"/>
            <a:ext cx="0" cy="4116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37"/>
          <p:cNvSpPr>
            <a:spLocks noChangeShapeType="1"/>
          </p:cNvSpPr>
          <p:nvPr/>
        </p:nvSpPr>
        <p:spPr bwMode="auto">
          <a:xfrm flipH="1">
            <a:off x="7807960" y="5232556"/>
            <a:ext cx="2743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7030720" y="5345463"/>
            <a:ext cx="3360420" cy="3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367726" y="2561900"/>
            <a:ext cx="0" cy="286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054409" y="2444234"/>
            <a:ext cx="0" cy="292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054409" y="4028726"/>
            <a:ext cx="777240" cy="991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4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3. MỘT SỐ MỐI QUAN HỆ KINH TẾ VĨ MÔ CƠ BẢN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4" y="1524000"/>
            <a:ext cx="1015735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3.4. </a:t>
            </a:r>
            <a:r>
              <a:rPr lang="en-US" b="1" i="1" dirty="0" err="1"/>
              <a:t>Quan</a:t>
            </a:r>
            <a:r>
              <a:rPr lang="en-US" b="1" i="1" dirty="0"/>
              <a:t> </a:t>
            </a:r>
            <a:r>
              <a:rPr lang="en-US" b="1" i="1" dirty="0" err="1"/>
              <a:t>hệ</a:t>
            </a:r>
            <a:r>
              <a:rPr lang="en-US" b="1" i="1" dirty="0"/>
              <a:t> </a:t>
            </a:r>
            <a:r>
              <a:rPr lang="en-US" b="1" i="1" dirty="0" err="1"/>
              <a:t>giữa</a:t>
            </a:r>
            <a:r>
              <a:rPr lang="en-US" b="1" i="1" dirty="0"/>
              <a:t> </a:t>
            </a:r>
            <a:r>
              <a:rPr lang="en-US" b="1" i="1" dirty="0" err="1"/>
              <a:t>tăng</a:t>
            </a:r>
            <a:r>
              <a:rPr lang="en-US" b="1" i="1" dirty="0"/>
              <a:t> </a:t>
            </a:r>
            <a:r>
              <a:rPr lang="en-US" b="1" i="1" dirty="0" err="1"/>
              <a:t>trưởng</a:t>
            </a:r>
            <a:r>
              <a:rPr lang="en-US" b="1" i="1" dirty="0"/>
              <a:t> </a:t>
            </a:r>
            <a:r>
              <a:rPr lang="en-US" b="1" i="1" dirty="0" err="1"/>
              <a:t>kinh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lạm</a:t>
            </a:r>
            <a:r>
              <a:rPr lang="en-US" b="1" i="1" dirty="0"/>
              <a:t> </a:t>
            </a:r>
            <a:r>
              <a:rPr lang="en-US" b="1" i="1" dirty="0" err="1" smtClean="0"/>
              <a:t>phát</a:t>
            </a:r>
            <a:endParaRPr lang="en-US" b="1" i="1" dirty="0" smtClean="0"/>
          </a:p>
        </p:txBody>
      </p:sp>
      <p:sp>
        <p:nvSpPr>
          <p:cNvPr id="34" name="AutoShape 23"/>
          <p:cNvSpPr>
            <a:spLocks noChangeAspect="1" noChangeArrowheads="1" noTextEdit="1"/>
          </p:cNvSpPr>
          <p:nvPr/>
        </p:nvSpPr>
        <p:spPr bwMode="auto">
          <a:xfrm>
            <a:off x="601082" y="2439010"/>
            <a:ext cx="7208827" cy="3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1652369" y="3577371"/>
            <a:ext cx="450552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4055312" y="4317214"/>
            <a:ext cx="750919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AD’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4055312" y="3008191"/>
            <a:ext cx="600736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3604760" y="2664099"/>
            <a:ext cx="600736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AS’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1191805" y="5552437"/>
            <a:ext cx="5256436" cy="42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2.3: </a:t>
            </a:r>
            <a:r>
              <a:rPr lang="en-US" alt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Lạm</a:t>
            </a:r>
            <a:r>
              <a:rPr lang="en-US" alt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2853840" y="5142848"/>
            <a:ext cx="600736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5557151" y="5142848"/>
            <a:ext cx="750919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5"/>
          <p:cNvSpPr>
            <a:spLocks noChangeArrowheads="1"/>
          </p:cNvSpPr>
          <p:nvPr/>
        </p:nvSpPr>
        <p:spPr bwMode="auto">
          <a:xfrm>
            <a:off x="1652369" y="2439010"/>
            <a:ext cx="600736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4"/>
          <p:cNvSpPr>
            <a:spLocks noChangeArrowheads="1"/>
          </p:cNvSpPr>
          <p:nvPr/>
        </p:nvSpPr>
        <p:spPr bwMode="auto">
          <a:xfrm>
            <a:off x="1652369" y="4146552"/>
            <a:ext cx="450552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582733" y="4743407"/>
            <a:ext cx="600736" cy="4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>
            <a:off x="2102921" y="4409463"/>
            <a:ext cx="1051287" cy="92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2253105" y="3150255"/>
            <a:ext cx="1351655" cy="18505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>
            <a:off x="2553473" y="2866126"/>
            <a:ext cx="1351655" cy="18505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V="1">
            <a:off x="2853840" y="3150255"/>
            <a:ext cx="1201471" cy="17075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 flipV="1">
            <a:off x="2403289" y="3008191"/>
            <a:ext cx="1201471" cy="17084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>
            <a:off x="3138189" y="3677001"/>
            <a:ext cx="17021" cy="1465848"/>
          </a:xfrm>
          <a:custGeom>
            <a:avLst/>
            <a:gdLst>
              <a:gd name="T0" fmla="*/ 0 w 20"/>
              <a:gd name="T1" fmla="*/ 0 h 1854"/>
              <a:gd name="T2" fmla="*/ 20 w 20"/>
              <a:gd name="T3" fmla="*/ 1854 h 18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1854">
                <a:moveTo>
                  <a:pt x="0" y="0"/>
                </a:moveTo>
                <a:lnTo>
                  <a:pt x="20" y="1854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4"/>
          <p:cNvSpPr>
            <a:spLocks noChangeShapeType="1"/>
          </p:cNvSpPr>
          <p:nvPr/>
        </p:nvSpPr>
        <p:spPr bwMode="auto">
          <a:xfrm flipH="1" flipV="1">
            <a:off x="3454576" y="3293242"/>
            <a:ext cx="300368" cy="1420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>
            <a:off x="2553473" y="3435307"/>
            <a:ext cx="300368" cy="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Freeform 2"/>
          <p:cNvSpPr>
            <a:spLocks/>
          </p:cNvSpPr>
          <p:nvPr/>
        </p:nvSpPr>
        <p:spPr bwMode="auto">
          <a:xfrm>
            <a:off x="2091907" y="3682536"/>
            <a:ext cx="1046281" cy="7380"/>
          </a:xfrm>
          <a:custGeom>
            <a:avLst/>
            <a:gdLst>
              <a:gd name="T0" fmla="*/ 1254 w 1254"/>
              <a:gd name="T1" fmla="*/ 0 h 10"/>
              <a:gd name="T2" fmla="*/ 0 w 1254"/>
              <a:gd name="T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4" h="10">
                <a:moveTo>
                  <a:pt x="1254" y="0"/>
                </a:moveTo>
                <a:lnTo>
                  <a:pt x="0" y="1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2509759" y="2101123"/>
            <a:ext cx="2146287" cy="55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>
            <a:off x="6094411" y="198181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" name="AutoShape 57"/>
          <p:cNvSpPr>
            <a:spLocks noChangeAspect="1" noChangeArrowheads="1" noTextEdit="1"/>
          </p:cNvSpPr>
          <p:nvPr/>
        </p:nvSpPr>
        <p:spPr bwMode="auto">
          <a:xfrm>
            <a:off x="6169023" y="2533855"/>
            <a:ext cx="6094414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3" name="Rectangle 56"/>
          <p:cNvSpPr>
            <a:spLocks noChangeArrowheads="1"/>
          </p:cNvSpPr>
          <p:nvPr/>
        </p:nvSpPr>
        <p:spPr bwMode="auto">
          <a:xfrm>
            <a:off x="6885451" y="5551443"/>
            <a:ext cx="4009609" cy="4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2.4: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gây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55"/>
          <p:cNvSpPr>
            <a:spLocks noChangeArrowheads="1"/>
          </p:cNvSpPr>
          <p:nvPr/>
        </p:nvSpPr>
        <p:spPr bwMode="auto">
          <a:xfrm>
            <a:off x="7960093" y="5139792"/>
            <a:ext cx="477619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9154140" y="5139792"/>
            <a:ext cx="477619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53"/>
          <p:cNvSpPr>
            <a:spLocks noChangeArrowheads="1"/>
          </p:cNvSpPr>
          <p:nvPr/>
        </p:nvSpPr>
        <p:spPr bwMode="auto">
          <a:xfrm>
            <a:off x="10596548" y="5107785"/>
            <a:ext cx="597023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52"/>
          <p:cNvSpPr>
            <a:spLocks noChangeArrowheads="1"/>
          </p:cNvSpPr>
          <p:nvPr/>
        </p:nvSpPr>
        <p:spPr bwMode="auto">
          <a:xfrm>
            <a:off x="6811420" y="2533855"/>
            <a:ext cx="477619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51"/>
          <p:cNvSpPr>
            <a:spLocks noChangeArrowheads="1"/>
          </p:cNvSpPr>
          <p:nvPr/>
        </p:nvSpPr>
        <p:spPr bwMode="auto">
          <a:xfrm>
            <a:off x="6885451" y="4179570"/>
            <a:ext cx="477619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50"/>
          <p:cNvSpPr>
            <a:spLocks noChangeArrowheads="1"/>
          </p:cNvSpPr>
          <p:nvPr/>
        </p:nvSpPr>
        <p:spPr bwMode="auto">
          <a:xfrm>
            <a:off x="9751163" y="4643677"/>
            <a:ext cx="597023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AD’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8497414" y="4643677"/>
            <a:ext cx="716428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Line 46"/>
          <p:cNvSpPr>
            <a:spLocks noChangeShapeType="1"/>
          </p:cNvSpPr>
          <p:nvPr/>
        </p:nvSpPr>
        <p:spPr bwMode="auto">
          <a:xfrm>
            <a:off x="7363070" y="4432962"/>
            <a:ext cx="28657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>
            <a:off x="7482474" y="3219347"/>
            <a:ext cx="1074642" cy="178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8676521" y="3219347"/>
            <a:ext cx="1074642" cy="178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6" name="Line 43"/>
          <p:cNvSpPr>
            <a:spLocks noChangeShapeType="1"/>
          </p:cNvSpPr>
          <p:nvPr/>
        </p:nvSpPr>
        <p:spPr bwMode="auto">
          <a:xfrm flipV="1">
            <a:off x="7960093" y="3219347"/>
            <a:ext cx="955237" cy="16457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7" name="Line 42"/>
          <p:cNvSpPr>
            <a:spLocks noChangeShapeType="1"/>
          </p:cNvSpPr>
          <p:nvPr/>
        </p:nvSpPr>
        <p:spPr bwMode="auto">
          <a:xfrm flipV="1">
            <a:off x="9154140" y="3219347"/>
            <a:ext cx="955237" cy="16457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8" name="Rectangle 41"/>
          <p:cNvSpPr>
            <a:spLocks noChangeArrowheads="1"/>
          </p:cNvSpPr>
          <p:nvPr/>
        </p:nvSpPr>
        <p:spPr bwMode="auto">
          <a:xfrm>
            <a:off x="8832543" y="2877046"/>
            <a:ext cx="716428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10100621" y="2997963"/>
            <a:ext cx="597023" cy="4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AS’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Line 39"/>
          <p:cNvSpPr>
            <a:spLocks noChangeShapeType="1"/>
          </p:cNvSpPr>
          <p:nvPr/>
        </p:nvSpPr>
        <p:spPr bwMode="auto">
          <a:xfrm>
            <a:off x="8198902" y="4454300"/>
            <a:ext cx="0" cy="68549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1" name="Line 38"/>
          <p:cNvSpPr>
            <a:spLocks noChangeShapeType="1"/>
          </p:cNvSpPr>
          <p:nvPr/>
        </p:nvSpPr>
        <p:spPr bwMode="auto">
          <a:xfrm>
            <a:off x="9392949" y="4432962"/>
            <a:ext cx="0" cy="68549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2" name="Line 37"/>
          <p:cNvSpPr>
            <a:spLocks noChangeShapeType="1"/>
          </p:cNvSpPr>
          <p:nvPr/>
        </p:nvSpPr>
        <p:spPr bwMode="auto">
          <a:xfrm>
            <a:off x="7840688" y="3356268"/>
            <a:ext cx="7164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3" name="Line 36"/>
          <p:cNvSpPr>
            <a:spLocks noChangeShapeType="1"/>
          </p:cNvSpPr>
          <p:nvPr/>
        </p:nvSpPr>
        <p:spPr bwMode="auto">
          <a:xfrm>
            <a:off x="9034735" y="3356268"/>
            <a:ext cx="7164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05500" y="2559454"/>
            <a:ext cx="23505" cy="2605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10804" y="5139792"/>
            <a:ext cx="3702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58448" y="2637032"/>
            <a:ext cx="21788" cy="247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258448" y="5107557"/>
            <a:ext cx="3439196" cy="1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2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2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9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 animBg="1"/>
      <p:bldP spid="111" grpId="0" animBg="1"/>
      <p:bldP spid="112" grpId="0" animBg="1"/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3. MỘT SỐ MỐI QUAN HỆ KINH TẾ VĨ MÔ CƠ BẢN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4" y="1524000"/>
            <a:ext cx="1015735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3.4. </a:t>
            </a:r>
            <a:r>
              <a:rPr lang="en-US" sz="2800" b="1" i="1" dirty="0" err="1"/>
              <a:t>Quan</a:t>
            </a:r>
            <a:r>
              <a:rPr lang="en-US" sz="2800" b="1" i="1" dirty="0"/>
              <a:t> </a:t>
            </a:r>
            <a:r>
              <a:rPr lang="en-US" sz="2800" b="1" i="1" dirty="0" err="1"/>
              <a:t>hệ</a:t>
            </a:r>
            <a:r>
              <a:rPr lang="en-US" sz="2800" b="1" i="1" dirty="0"/>
              <a:t> </a:t>
            </a:r>
            <a:r>
              <a:rPr lang="en-US" sz="2800" b="1" i="1" dirty="0" err="1"/>
              <a:t>giữa</a:t>
            </a:r>
            <a:r>
              <a:rPr lang="en-US" sz="2800" b="1" i="1" dirty="0"/>
              <a:t> </a:t>
            </a:r>
            <a:r>
              <a:rPr lang="en-US" sz="2800" b="1" i="1" dirty="0" err="1"/>
              <a:t>lạm</a:t>
            </a:r>
            <a:r>
              <a:rPr lang="en-US" sz="2800" b="1" i="1" dirty="0"/>
              <a:t> </a:t>
            </a:r>
            <a:r>
              <a:rPr lang="en-US" sz="2800" b="1" i="1" dirty="0" err="1"/>
              <a:t>phát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thất</a:t>
            </a:r>
            <a:r>
              <a:rPr lang="en-US" sz="2800" b="1" i="1" dirty="0"/>
              <a:t> </a:t>
            </a:r>
            <a:r>
              <a:rPr lang="en-US" sz="2800" b="1" i="1" dirty="0" err="1"/>
              <a:t>nghiệp</a:t>
            </a:r>
            <a:endParaRPr lang="en-US" sz="2800" b="1" i="1" dirty="0"/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sz="2800" dirty="0" err="1" smtClean="0"/>
              <a:t>Lạm</a:t>
            </a:r>
            <a:r>
              <a:rPr lang="en-US" sz="2800" dirty="0" smtClean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thất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lạm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do </a:t>
            </a:r>
            <a:r>
              <a:rPr lang="en-US" sz="2800" dirty="0" err="1"/>
              <a:t>cầu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lạm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do </a:t>
            </a:r>
            <a:r>
              <a:rPr lang="en-US" sz="2800" dirty="0" err="1"/>
              <a:t>cung</a:t>
            </a:r>
            <a:r>
              <a:rPr lang="en-US" sz="2800" dirty="0"/>
              <a:t>: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 smtClean="0"/>
              <a:t>chiều</a:t>
            </a:r>
            <a:r>
              <a:rPr lang="en-US" sz="2800" dirty="0"/>
              <a:t>.</a:t>
            </a:r>
            <a:endParaRPr lang="en-US" sz="2800" dirty="0" smtClean="0"/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hạn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52400" y="1524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>
            <a:off x="6094411" y="198181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76200"/>
            <a:ext cx="10361851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/>
              <a:t>CHƯƠNG 2: </a:t>
            </a:r>
            <a:r>
              <a:rPr lang="en-US" sz="3200" b="1" dirty="0" smtClean="0"/>
              <a:t>MỤC </a:t>
            </a:r>
            <a:r>
              <a:rPr lang="en-US" sz="3200" b="1" dirty="0"/>
              <a:t>TIÊU VÀ CÔNG </a:t>
            </a:r>
            <a:r>
              <a:rPr lang="en-US" sz="3200" b="1" dirty="0" smtClean="0"/>
              <a:t>CỤ, </a:t>
            </a:r>
            <a:r>
              <a:rPr lang="en-US" sz="3200" b="1" dirty="0"/>
              <a:t>CHÍNH SÁCH ĐIỀU TIẾT KINH TẾ VĨ MÔ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133600"/>
            <a:ext cx="10157354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1.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vĩ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,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vĩ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khái</a:t>
            </a:r>
            <a:r>
              <a:rPr lang="en-US" sz="2800" dirty="0" smtClean="0"/>
              <a:t> </a:t>
            </a:r>
            <a:r>
              <a:rPr lang="en-US" sz="2800" dirty="0" err="1" smtClean="0"/>
              <a:t>niệm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vĩ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1. MỤC TIÊU ĐIỀU TIẾT KINH TẾ VĨ MÔ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524000"/>
            <a:ext cx="10157354" cy="48757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/>
              <a:t>	</a:t>
            </a:r>
          </a:p>
        </p:txBody>
      </p:sp>
      <p:sp>
        <p:nvSpPr>
          <p:cNvPr id="6" name="Hexagon 5"/>
          <p:cNvSpPr/>
          <p:nvPr/>
        </p:nvSpPr>
        <p:spPr>
          <a:xfrm>
            <a:off x="836612" y="2590800"/>
            <a:ext cx="2133600" cy="1828800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0"/>
            <a:endCxn id="13" idx="1"/>
          </p:cNvCxnSpPr>
          <p:nvPr/>
        </p:nvCxnSpPr>
        <p:spPr>
          <a:xfrm flipV="1">
            <a:off x="2970212" y="2244089"/>
            <a:ext cx="1143000" cy="126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>
            <a:off x="2970212" y="3505200"/>
            <a:ext cx="1219200" cy="133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13212" y="1744978"/>
            <a:ext cx="2286000" cy="9982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89412" y="4367069"/>
            <a:ext cx="2286000" cy="9283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>
            <a:stCxn id="13" idx="3"/>
          </p:cNvCxnSpPr>
          <p:nvPr/>
        </p:nvCxnSpPr>
        <p:spPr>
          <a:xfrm flipV="1">
            <a:off x="6399212" y="1594890"/>
            <a:ext cx="914400" cy="649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</p:cNvCxnSpPr>
          <p:nvPr/>
        </p:nvCxnSpPr>
        <p:spPr>
          <a:xfrm>
            <a:off x="6399212" y="2244089"/>
            <a:ext cx="914400" cy="76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313612" y="1129186"/>
            <a:ext cx="2514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13612" y="2592441"/>
            <a:ext cx="2514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14" idx="3"/>
            <a:endCxn id="28" idx="1"/>
          </p:cNvCxnSpPr>
          <p:nvPr/>
        </p:nvCxnSpPr>
        <p:spPr>
          <a:xfrm flipV="1">
            <a:off x="6475412" y="4148579"/>
            <a:ext cx="1066800" cy="682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542212" y="3655910"/>
            <a:ext cx="4443548" cy="985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93316" y="4762522"/>
            <a:ext cx="4392296" cy="892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66012" y="5844949"/>
            <a:ext cx="4419600" cy="7995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14" idx="3"/>
            <a:endCxn id="31" idx="1"/>
          </p:cNvCxnSpPr>
          <p:nvPr/>
        </p:nvCxnSpPr>
        <p:spPr>
          <a:xfrm>
            <a:off x="6475412" y="4831220"/>
            <a:ext cx="1017904" cy="37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32" idx="1"/>
          </p:cNvCxnSpPr>
          <p:nvPr/>
        </p:nvCxnSpPr>
        <p:spPr>
          <a:xfrm>
            <a:off x="6475412" y="4831220"/>
            <a:ext cx="990600" cy="141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92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13" grpId="0" animBg="1"/>
      <p:bldP spid="14" grpId="0" animBg="1"/>
      <p:bldP spid="23" grpId="0" animBg="1"/>
      <p:bldP spid="25" grpId="0" animBg="1"/>
      <p:bldP spid="28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76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2. CÁC CHÍNH SÁCH, CÔNG CỤ </a:t>
            </a:r>
            <a:r>
              <a:rPr lang="en-US" sz="3200" b="1" dirty="0" smtClean="0"/>
              <a:t>ĐIỀU </a:t>
            </a:r>
            <a:r>
              <a:rPr lang="en-US" sz="3200" b="1" dirty="0"/>
              <a:t>TIẾT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KINH </a:t>
            </a:r>
            <a:r>
              <a:rPr lang="en-US" sz="3200" b="1" dirty="0"/>
              <a:t>TẾ VĨ MÔ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98612" y="3200400"/>
            <a:ext cx="25908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 flipV="1">
            <a:off x="4189412" y="2771745"/>
            <a:ext cx="914400" cy="89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3812" y="251013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3812" y="3124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812" y="377509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2460" y="442723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812" y="516002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5" idx="3"/>
            <a:endCxn id="11" idx="1"/>
          </p:cNvCxnSpPr>
          <p:nvPr/>
        </p:nvCxnSpPr>
        <p:spPr>
          <a:xfrm flipV="1">
            <a:off x="4189412" y="3385810"/>
            <a:ext cx="914400" cy="27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12" idx="1"/>
          </p:cNvCxnSpPr>
          <p:nvPr/>
        </p:nvCxnSpPr>
        <p:spPr>
          <a:xfrm>
            <a:off x="4189412" y="3662065"/>
            <a:ext cx="914400" cy="37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3" idx="1"/>
          </p:cNvCxnSpPr>
          <p:nvPr/>
        </p:nvCxnSpPr>
        <p:spPr>
          <a:xfrm>
            <a:off x="4189412" y="3662065"/>
            <a:ext cx="923048" cy="1026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14" idx="1"/>
          </p:cNvCxnSpPr>
          <p:nvPr/>
        </p:nvCxnSpPr>
        <p:spPr>
          <a:xfrm>
            <a:off x="4189412" y="3662065"/>
            <a:ext cx="914400" cy="175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7309" y="1981200"/>
            <a:ext cx="474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7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/>
      <p:bldP spid="11" grpId="0"/>
      <p:bldP spid="12" grpId="0"/>
      <p:bldP spid="13" grpId="0"/>
      <p:bldP spid="1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5934"/>
            <a:ext cx="10157354" cy="13531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CÁC CHÍNH SÁCH, CÔNG CỤ </a:t>
            </a:r>
            <a:br>
              <a:rPr lang="en-US" sz="2800" b="1" dirty="0"/>
            </a:br>
            <a:r>
              <a:rPr lang="en-US" sz="2800" b="1" dirty="0"/>
              <a:t>ĐIỀU TIẾT KINH TẾ VĨ MÔ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350922"/>
            <a:ext cx="10157354" cy="4470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/>
              <a:t>2.2.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tài</a:t>
            </a:r>
            <a:r>
              <a:rPr lang="en-US" b="1" i="1" dirty="0"/>
              <a:t> </a:t>
            </a:r>
            <a:r>
              <a:rPr lang="en-US" b="1" i="1" dirty="0" err="1" smtClean="0"/>
              <a:t>khóa</a:t>
            </a:r>
            <a:endParaRPr lang="en-US" b="1" i="1" dirty="0" smtClean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b="1" i="1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2546" y="2500605"/>
            <a:ext cx="2582786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10" idx="1"/>
          </p:cNvCxnSpPr>
          <p:nvPr/>
        </p:nvCxnSpPr>
        <p:spPr>
          <a:xfrm flipV="1">
            <a:off x="2935332" y="1981200"/>
            <a:ext cx="2149535" cy="1205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084867" y="1371600"/>
            <a:ext cx="6781801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1/1/N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31/12/N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4" idx="3"/>
            <a:endCxn id="15" idx="1"/>
          </p:cNvCxnSpPr>
          <p:nvPr/>
        </p:nvCxnSpPr>
        <p:spPr>
          <a:xfrm>
            <a:off x="2935332" y="3186405"/>
            <a:ext cx="960448" cy="224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895780" y="2953633"/>
            <a:ext cx="218569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Elbow Connector 16"/>
          <p:cNvCxnSpPr>
            <a:stCxn id="15" idx="3"/>
          </p:cNvCxnSpPr>
          <p:nvPr/>
        </p:nvCxnSpPr>
        <p:spPr>
          <a:xfrm>
            <a:off x="6081478" y="3410833"/>
            <a:ext cx="1256028" cy="457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23" idx="1"/>
          </p:cNvCxnSpPr>
          <p:nvPr/>
        </p:nvCxnSpPr>
        <p:spPr>
          <a:xfrm flipV="1">
            <a:off x="6081478" y="3125083"/>
            <a:ext cx="1248880" cy="28663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330358" y="2744083"/>
            <a:ext cx="3416275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37506" y="3656015"/>
            <a:ext cx="3416275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endCxn id="30" idx="1"/>
          </p:cNvCxnSpPr>
          <p:nvPr/>
        </p:nvCxnSpPr>
        <p:spPr>
          <a:xfrm>
            <a:off x="2935332" y="3228037"/>
            <a:ext cx="339680" cy="2060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275012" y="4831097"/>
            <a:ext cx="1498761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0" idx="3"/>
          </p:cNvCxnSpPr>
          <p:nvPr/>
        </p:nvCxnSpPr>
        <p:spPr>
          <a:xfrm flipV="1">
            <a:off x="4773773" y="4888247"/>
            <a:ext cx="622189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395962" y="4589379"/>
            <a:ext cx="1171593" cy="8713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&lt; Y*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>
            <a:stCxn id="30" idx="3"/>
            <a:endCxn id="55" idx="1"/>
          </p:cNvCxnSpPr>
          <p:nvPr/>
        </p:nvCxnSpPr>
        <p:spPr>
          <a:xfrm>
            <a:off x="4773773" y="5288297"/>
            <a:ext cx="599450" cy="84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373223" y="5794739"/>
            <a:ext cx="1189634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&gt; Y*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94625" y="4455882"/>
            <a:ext cx="4187886" cy="1098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 defTabSz="1112838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↑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↑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Y↑, P↑, u↓</a:t>
            </a:r>
          </a:p>
          <a:p>
            <a:pPr defTabSz="1114425">
              <a:lnSpc>
                <a:spcPts val="39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↑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↑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↑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Y↑, 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↑`,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u↓</a:t>
            </a:r>
          </a:p>
        </p:txBody>
      </p:sp>
      <p:cxnSp>
        <p:nvCxnSpPr>
          <p:cNvPr id="58" name="Straight Arrow Connector 57"/>
          <p:cNvCxnSpPr>
            <a:stCxn id="49" idx="3"/>
            <a:endCxn id="56" idx="1"/>
          </p:cNvCxnSpPr>
          <p:nvPr/>
        </p:nvCxnSpPr>
        <p:spPr>
          <a:xfrm flipV="1">
            <a:off x="6567555" y="5004897"/>
            <a:ext cx="727070" cy="20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294624" y="5696546"/>
            <a:ext cx="4524993" cy="9387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1" indent="0" defTabSz="1114425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Y↓, P↓, u↑</a:t>
            </a:r>
          </a:p>
          <a:p>
            <a:pPr marL="4763" lvl="1" indent="0" defTabSz="1114425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Y↓, P↓, u↑</a:t>
            </a:r>
          </a:p>
        </p:txBody>
      </p:sp>
      <p:cxnSp>
        <p:nvCxnSpPr>
          <p:cNvPr id="75" name="Straight Arrow Connector 74"/>
          <p:cNvCxnSpPr>
            <a:stCxn id="55" idx="3"/>
            <a:endCxn id="70" idx="1"/>
          </p:cNvCxnSpPr>
          <p:nvPr/>
        </p:nvCxnSpPr>
        <p:spPr>
          <a:xfrm>
            <a:off x="6562857" y="6137639"/>
            <a:ext cx="731767" cy="2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61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0" grpId="0" animBg="1"/>
      <p:bldP spid="15" grpId="0" animBg="1"/>
      <p:bldP spid="23" grpId="0" animBg="1"/>
      <p:bldP spid="24" grpId="0" animBg="1"/>
      <p:bldP spid="30" grpId="0" animBg="1"/>
      <p:bldP spid="49" grpId="0" animBg="1"/>
      <p:bldP spid="55" grpId="0" animBg="1"/>
      <p:bldP spid="56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35" y="152400"/>
            <a:ext cx="10157354" cy="1397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2. CÁC CHÍNH SÁCH, CÔNG CỤ </a:t>
            </a:r>
            <a:br>
              <a:rPr lang="en-US" sz="3200" b="1" dirty="0"/>
            </a:br>
            <a:r>
              <a:rPr lang="en-US" sz="3200" b="1" dirty="0"/>
              <a:t>ĐIỀU TIẾT KINH TẾ VĨ MÔ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220" y="1602273"/>
            <a:ext cx="10157354" cy="4470400"/>
          </a:xfrm>
        </p:spPr>
        <p:txBody>
          <a:bodyPr/>
          <a:lstStyle/>
          <a:p>
            <a:r>
              <a:rPr lang="en-US" b="1" i="1" dirty="0" smtClean="0"/>
              <a:t>2.3. </a:t>
            </a:r>
            <a:r>
              <a:rPr lang="en-US" b="1" i="1" dirty="0" err="1" smtClean="0"/>
              <a:t>Chính</a:t>
            </a:r>
            <a:r>
              <a:rPr lang="en-US" b="1" i="1" dirty="0" smtClean="0"/>
              <a:t> </a:t>
            </a:r>
            <a:r>
              <a:rPr lang="en-US" b="1" i="1" dirty="0" err="1" smtClean="0"/>
              <a:t>sách</a:t>
            </a:r>
            <a:r>
              <a:rPr lang="en-US" b="1" i="1" dirty="0" smtClean="0"/>
              <a:t> </a:t>
            </a:r>
            <a:r>
              <a:rPr lang="en-US" b="1" i="1" dirty="0" err="1" smtClean="0"/>
              <a:t>tiền</a:t>
            </a:r>
            <a:r>
              <a:rPr lang="en-US" b="1" i="1" dirty="0" smtClean="0"/>
              <a:t> </a:t>
            </a:r>
            <a:r>
              <a:rPr lang="en-US" b="1" i="1" dirty="0" err="1" smtClean="0"/>
              <a:t>tệ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4196" y="3124200"/>
            <a:ext cx="2005303" cy="1219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7" idx="1"/>
          </p:cNvCxnSpPr>
          <p:nvPr/>
        </p:nvCxnSpPr>
        <p:spPr>
          <a:xfrm flipV="1">
            <a:off x="2689499" y="2644840"/>
            <a:ext cx="966513" cy="108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56012" y="2013080"/>
            <a:ext cx="7852522" cy="1263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79813" y="3538894"/>
            <a:ext cx="2057400" cy="8045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>
            <a:stCxn id="4" idx="3"/>
            <a:endCxn id="17" idx="1"/>
          </p:cNvCxnSpPr>
          <p:nvPr/>
        </p:nvCxnSpPr>
        <p:spPr>
          <a:xfrm>
            <a:off x="2689499" y="3733800"/>
            <a:ext cx="890314" cy="20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7" idx="3"/>
          </p:cNvCxnSpPr>
          <p:nvPr/>
        </p:nvCxnSpPr>
        <p:spPr>
          <a:xfrm>
            <a:off x="5637213" y="3941147"/>
            <a:ext cx="609599" cy="4784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221897" y="4114800"/>
            <a:ext cx="147271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855663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flipV="1">
            <a:off x="5644722" y="3549520"/>
            <a:ext cx="584684" cy="4022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219776" y="3374053"/>
            <a:ext cx="2971800" cy="5883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855663"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stCxn id="4" idx="3"/>
          </p:cNvCxnSpPr>
          <p:nvPr/>
        </p:nvCxnSpPr>
        <p:spPr>
          <a:xfrm>
            <a:off x="2689499" y="3733800"/>
            <a:ext cx="450780" cy="2165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122613" y="5224625"/>
            <a:ext cx="1295400" cy="9856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4" idx="3"/>
            <a:endCxn id="37" idx="1"/>
          </p:cNvCxnSpPr>
          <p:nvPr/>
        </p:nvCxnSpPr>
        <p:spPr>
          <a:xfrm flipV="1">
            <a:off x="4418013" y="5394131"/>
            <a:ext cx="801372" cy="323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219385" y="5051231"/>
            <a:ext cx="1471902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&lt; Y*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>
            <a:stCxn id="37" idx="3"/>
            <a:endCxn id="44" idx="1"/>
          </p:cNvCxnSpPr>
          <p:nvPr/>
        </p:nvCxnSpPr>
        <p:spPr>
          <a:xfrm flipV="1">
            <a:off x="6691287" y="5021166"/>
            <a:ext cx="1207821" cy="37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99108" y="4678265"/>
            <a:ext cx="4062703" cy="685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112838">
              <a:lnSpc>
                <a:spcPct val="150000"/>
              </a:lnSpc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↑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↑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Y↑, P↑, u↓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789612" y="5943600"/>
            <a:ext cx="1447801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&gt; Y*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>
            <a:stCxn id="34" idx="3"/>
            <a:endCxn id="52" idx="1"/>
          </p:cNvCxnSpPr>
          <p:nvPr/>
        </p:nvCxnSpPr>
        <p:spPr>
          <a:xfrm>
            <a:off x="4418013" y="5717463"/>
            <a:ext cx="1371599" cy="56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3"/>
            <a:endCxn id="59" idx="1"/>
          </p:cNvCxnSpPr>
          <p:nvPr/>
        </p:nvCxnSpPr>
        <p:spPr>
          <a:xfrm flipV="1">
            <a:off x="7237413" y="6137340"/>
            <a:ext cx="531035" cy="14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768448" y="5827745"/>
            <a:ext cx="4420377" cy="619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114425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↑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Y↓, P↓, u↑</a:t>
            </a:r>
          </a:p>
        </p:txBody>
      </p:sp>
    </p:spTree>
    <p:extLst>
      <p:ext uri="{BB962C8B-B14F-4D97-AF65-F5344CB8AC3E}">
        <p14:creationId xmlns:p14="http://schemas.microsoft.com/office/powerpoint/2010/main" val="4190556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17" grpId="0" animBg="1"/>
      <p:bldP spid="25" grpId="0" animBg="1"/>
      <p:bldP spid="28" grpId="0" animBg="1"/>
      <p:bldP spid="34" grpId="0" animBg="1"/>
      <p:bldP spid="37" grpId="0" animBg="1"/>
      <p:bldP spid="44" grpId="0" animBg="1"/>
      <p:bldP spid="52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19100"/>
            <a:ext cx="10463503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2. CÁC CHÍNH SÁCH, CÔNG CỤ </a:t>
            </a:r>
            <a:br>
              <a:rPr lang="en-US" sz="3200" b="1" dirty="0" smtClean="0"/>
            </a:br>
            <a:r>
              <a:rPr lang="en-US" sz="3200" b="1" dirty="0" smtClean="0"/>
              <a:t>ĐIỀU TIẾT KINH TẾ VĨ MÔ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676400"/>
            <a:ext cx="10744200" cy="48006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/>
              <a:t>2.1.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vĩ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endParaRPr lang="en-US" b="1" dirty="0" smtClean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/>
              <a:t>2.1.3. </a:t>
            </a:r>
            <a:r>
              <a:rPr lang="en-US" b="1" i="1" dirty="0" err="1" smtClean="0"/>
              <a:t>Chính</a:t>
            </a:r>
            <a:r>
              <a:rPr lang="en-US" b="1" i="1" dirty="0" smtClean="0"/>
              <a:t> </a:t>
            </a:r>
            <a:r>
              <a:rPr lang="en-US" b="1" i="1" dirty="0" err="1" smtClean="0"/>
              <a:t>sách</a:t>
            </a:r>
            <a:r>
              <a:rPr lang="en-US" b="1" i="1" dirty="0" smtClean="0"/>
              <a:t> </a:t>
            </a:r>
            <a:r>
              <a:rPr lang="en-US" b="1" i="1" dirty="0" err="1" smtClean="0"/>
              <a:t>thu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nhập</a:t>
            </a:r>
            <a:endParaRPr lang="en-US" b="1" i="1" dirty="0" smtClean="0"/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,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phân</a:t>
            </a:r>
            <a:r>
              <a:rPr lang="en-US" b="1" i="1" dirty="0"/>
              <a:t> </a:t>
            </a:r>
            <a:r>
              <a:rPr lang="en-US" b="1" i="1" dirty="0" err="1"/>
              <a:t>phối</a:t>
            </a:r>
            <a:r>
              <a:rPr lang="en-US" b="1" i="1" dirty="0"/>
              <a:t> </a:t>
            </a:r>
            <a:r>
              <a:rPr lang="en-US" b="1" i="1" dirty="0" err="1"/>
              <a:t>tổng</a:t>
            </a:r>
            <a:r>
              <a:rPr lang="en-US" b="1" i="1" dirty="0"/>
              <a:t> </a:t>
            </a:r>
            <a:r>
              <a:rPr lang="en-US" b="1" i="1" dirty="0" err="1"/>
              <a:t>thu</a:t>
            </a:r>
            <a:r>
              <a:rPr lang="en-US" b="1" i="1" dirty="0"/>
              <a:t> </a:t>
            </a:r>
            <a:r>
              <a:rPr lang="en-US" b="1" i="1" dirty="0" err="1"/>
              <a:t>nhập</a:t>
            </a:r>
            <a:r>
              <a:rPr lang="en-US" b="1" i="1" dirty="0"/>
              <a:t> </a:t>
            </a:r>
            <a:r>
              <a:rPr lang="en-US" b="1" i="1" dirty="0" err="1"/>
              <a:t>quốc</a:t>
            </a:r>
            <a:r>
              <a:rPr lang="en-US" b="1" i="1" dirty="0"/>
              <a:t> </a:t>
            </a:r>
            <a:r>
              <a:rPr lang="en-US" b="1" i="1" dirty="0" err="1"/>
              <a:t>dân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endParaRPr lang="en-US" dirty="0" smtClean="0"/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/>
              <a:t>là</a:t>
            </a:r>
            <a:r>
              <a:rPr lang="en-US" sz="2400" dirty="0"/>
              <a:t>,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/>
              <a:t>là</a:t>
            </a:r>
            <a:r>
              <a:rPr lang="en-US" sz="2400" dirty="0"/>
              <a:t>,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hẹp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002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2. CÁC CHÍNH SÁCH, CÔNG CỤ </a:t>
            </a:r>
            <a:br>
              <a:rPr lang="en-US" sz="3200" b="1" dirty="0" smtClean="0"/>
            </a:br>
            <a:r>
              <a:rPr lang="en-US" sz="3200" b="1" dirty="0" smtClean="0"/>
              <a:t>ĐIỀU TIẾT KINH TẾ VĨ MÔ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752600"/>
            <a:ext cx="10744200" cy="4724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/>
              <a:t>2.1.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vĩ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endParaRPr lang="en-US" b="1" dirty="0" smtClean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/>
              <a:t>2.1.3. </a:t>
            </a:r>
            <a:r>
              <a:rPr lang="en-US" b="1" i="1" dirty="0" err="1" smtClean="0"/>
              <a:t>Chính</a:t>
            </a:r>
            <a:r>
              <a:rPr lang="en-US" b="1" i="1" dirty="0" smtClean="0"/>
              <a:t> </a:t>
            </a:r>
            <a:r>
              <a:rPr lang="en-US" b="1" i="1" dirty="0" err="1" smtClean="0"/>
              <a:t>sách</a:t>
            </a:r>
            <a:r>
              <a:rPr lang="en-US" b="1" i="1" dirty="0" smtClean="0"/>
              <a:t> </a:t>
            </a:r>
            <a:r>
              <a:rPr lang="en-US" b="1" i="1" dirty="0" err="1" smtClean="0"/>
              <a:t>thu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nhập</a:t>
            </a:r>
            <a:endParaRPr lang="en-US" b="1" i="1" dirty="0" smtClean="0"/>
          </a:p>
          <a:p>
            <a:pPr marL="0" indent="0" algn="just" defTabSz="68897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/>
              <a:t>	</a:t>
            </a:r>
            <a:r>
              <a:rPr lang="en-US" b="1" i="1" dirty="0" err="1" smtClean="0"/>
              <a:t>Chính</a:t>
            </a:r>
            <a:r>
              <a:rPr lang="en-US" b="1" i="1" dirty="0" smtClean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cơ</a:t>
            </a:r>
            <a:r>
              <a:rPr lang="en-US" b="1" i="1" dirty="0"/>
              <a:t> </a:t>
            </a:r>
            <a:r>
              <a:rPr lang="en-US" b="1" i="1" dirty="0" err="1"/>
              <a:t>cấu</a:t>
            </a:r>
            <a:r>
              <a:rPr lang="en-US" b="1" i="1" dirty="0"/>
              <a:t> </a:t>
            </a:r>
            <a:r>
              <a:rPr lang="en-US" b="1" i="1" dirty="0" err="1"/>
              <a:t>phân</a:t>
            </a:r>
            <a:r>
              <a:rPr lang="en-US" b="1" i="1" dirty="0"/>
              <a:t> </a:t>
            </a:r>
            <a:r>
              <a:rPr lang="en-US" b="1" i="1" dirty="0" err="1"/>
              <a:t>phối</a:t>
            </a:r>
            <a:r>
              <a:rPr lang="en-US" b="1" i="1" dirty="0"/>
              <a:t> </a:t>
            </a:r>
            <a:r>
              <a:rPr lang="en-US" b="1" i="1" dirty="0" err="1"/>
              <a:t>thu</a:t>
            </a:r>
            <a:r>
              <a:rPr lang="en-US" b="1" i="1" dirty="0"/>
              <a:t> </a:t>
            </a:r>
            <a:r>
              <a:rPr lang="en-US" b="1" i="1" dirty="0" err="1"/>
              <a:t>nhập</a:t>
            </a:r>
            <a:r>
              <a:rPr lang="en-US" b="1" i="1" dirty="0"/>
              <a:t> </a:t>
            </a:r>
            <a:r>
              <a:rPr lang="en-US" b="1" i="1" dirty="0" err="1"/>
              <a:t>quốc</a:t>
            </a:r>
            <a:r>
              <a:rPr lang="en-US" b="1" i="1" dirty="0"/>
              <a:t> </a:t>
            </a:r>
            <a:r>
              <a:rPr lang="en-US" b="1" i="1" dirty="0" err="1"/>
              <a:t>dân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 algn="just" defTabSz="68262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dirty="0" smtClean="0"/>
              <a:t>	</a:t>
            </a:r>
            <a:r>
              <a:rPr lang="en-US" b="1" i="1" dirty="0" err="1" smtClean="0"/>
              <a:t>Chính</a:t>
            </a:r>
            <a:r>
              <a:rPr lang="en-US" b="1" i="1" dirty="0" smtClean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phân</a:t>
            </a:r>
            <a:r>
              <a:rPr lang="en-US" b="1" i="1" dirty="0"/>
              <a:t> </a:t>
            </a:r>
            <a:r>
              <a:rPr lang="en-US" b="1" i="1" dirty="0" err="1"/>
              <a:t>phối</a:t>
            </a:r>
            <a:r>
              <a:rPr lang="en-US" b="1" i="1" dirty="0"/>
              <a:t> </a:t>
            </a:r>
            <a:r>
              <a:rPr lang="en-US" b="1" i="1" dirty="0" err="1"/>
              <a:t>thu</a:t>
            </a:r>
            <a:r>
              <a:rPr lang="en-US" b="1" i="1" dirty="0"/>
              <a:t> </a:t>
            </a:r>
            <a:r>
              <a:rPr lang="en-US" b="1" i="1" dirty="0" err="1"/>
              <a:t>nhập</a:t>
            </a:r>
            <a:r>
              <a:rPr lang="en-US" b="1" i="1" dirty="0"/>
              <a:t> </a:t>
            </a:r>
            <a:r>
              <a:rPr lang="en-US" b="1" i="1" dirty="0" err="1"/>
              <a:t>cá</a:t>
            </a:r>
            <a:r>
              <a:rPr lang="en-US" b="1" i="1" dirty="0"/>
              <a:t> </a:t>
            </a:r>
            <a:r>
              <a:rPr lang="en-US" b="1" i="1" dirty="0" err="1"/>
              <a:t>nhân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do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4399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63503" cy="1447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2. CÁC CHÍNH SÁCH, CÔNG CỤ </a:t>
            </a:r>
            <a:br>
              <a:rPr lang="en-US" sz="3200" b="1" dirty="0" smtClean="0"/>
            </a:br>
            <a:r>
              <a:rPr lang="en-US" sz="3200" b="1" dirty="0" smtClean="0"/>
              <a:t>ĐIỀU TIẾT KINH TẾ VĨ MÔ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600200"/>
            <a:ext cx="10744200" cy="5029200"/>
          </a:xfrm>
        </p:spPr>
        <p:txBody>
          <a:bodyPr>
            <a:noAutofit/>
          </a:bodyPr>
          <a:lstStyle/>
          <a:p>
            <a:pPr marL="0" indent="0" algn="just">
              <a:lnSpc>
                <a:spcPts val="3900"/>
              </a:lnSpc>
              <a:spcBef>
                <a:spcPts val="600"/>
              </a:spcBef>
              <a:buNone/>
            </a:pPr>
            <a:r>
              <a:rPr lang="en-US" b="1" dirty="0" smtClean="0"/>
              <a:t>2.1.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vĩ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endParaRPr lang="en-US" b="1" dirty="0" smtClean="0"/>
          </a:p>
          <a:p>
            <a:pPr marL="0" indent="0">
              <a:lnSpc>
                <a:spcPts val="3900"/>
              </a:lnSpc>
              <a:spcBef>
                <a:spcPts val="600"/>
              </a:spcBef>
              <a:buNone/>
            </a:pPr>
            <a:r>
              <a:rPr lang="en-US" b="1" i="1" dirty="0" smtClean="0"/>
              <a:t>2.1.4. </a:t>
            </a:r>
            <a:r>
              <a:rPr lang="en-US" b="1" i="1" dirty="0" err="1" smtClean="0"/>
              <a:t>Chính</a:t>
            </a:r>
            <a:r>
              <a:rPr lang="en-US" b="1" i="1" dirty="0" smtClean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kinh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ngoại</a:t>
            </a:r>
            <a:endParaRPr lang="en-US" i="1" dirty="0"/>
          </a:p>
          <a:p>
            <a:pPr marL="0" indent="0" algn="just" defTabSz="690563">
              <a:lnSpc>
                <a:spcPts val="39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hối</a:t>
            </a:r>
            <a:r>
              <a:rPr lang="en-US" dirty="0"/>
              <a:t>.</a:t>
            </a:r>
          </a:p>
          <a:p>
            <a:pPr marL="0" indent="0" algn="just" defTabSz="690563">
              <a:lnSpc>
                <a:spcPts val="39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r>
              <a:rPr lang="en-US" dirty="0" err="1"/>
              <a:t>thuế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, quota,…</a:t>
            </a:r>
          </a:p>
          <a:p>
            <a:pPr marL="0" indent="0" algn="just" defTabSz="690563">
              <a:lnSpc>
                <a:spcPts val="39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vi-VN" dirty="0" smtClean="0"/>
              <a:t>Nhằm </a:t>
            </a:r>
            <a:r>
              <a:rPr lang="vi-VN" dirty="0"/>
              <a:t>ổn định tỷ giá hối đoái, giữ cho thâm hụt cán cân thanh toán ở mức có thể chấp nhận được thông qua các chính sách thương mại, quản lý ngoại hối và sự phối hợp chính sách kinh tế vĩ mô với các nước </a:t>
            </a:r>
            <a:r>
              <a:rPr lang="vi-VN" dirty="0" smtClean="0"/>
              <a:t>khác</a:t>
            </a:r>
            <a:r>
              <a:rPr lang="en-US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333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961</Words>
  <Application>Microsoft Office PowerPoint</Application>
  <PresentationFormat>Custom</PresentationFormat>
  <Paragraphs>165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Century Gothic</vt:lpstr>
      <vt:lpstr>Courier New</vt:lpstr>
      <vt:lpstr>Elephant</vt:lpstr>
      <vt:lpstr>Times New Roman</vt:lpstr>
      <vt:lpstr>Wingdings</vt:lpstr>
      <vt:lpstr>Books 16x9</vt:lpstr>
      <vt:lpstr>Equation</vt:lpstr>
      <vt:lpstr>CHƯƠNG 2:  MỤC TIÊU VÀ CÔNG CỤ - CHÍNH SÁCH ĐIỀU TIẾT KINH TẾ VĨ MÔ</vt:lpstr>
      <vt:lpstr>CHƯƠNG 2: MỤC TIÊU VÀ CÔNG CỤ, CHÍNH SÁCH ĐIỀU TIẾT KINH TẾ VĨ MÔ</vt:lpstr>
      <vt:lpstr>1. MỤC TIÊU ĐIỀU TIẾT KINH TẾ VĨ MÔ</vt:lpstr>
      <vt:lpstr>2. CÁC CHÍNH SÁCH, CÔNG CỤ ĐIỀU TIẾT  KINH TẾ VĨ MÔ</vt:lpstr>
      <vt:lpstr>2. CÁC CHÍNH SÁCH, CÔNG CỤ  ĐIỀU TIẾT KINH TẾ VĨ MÔ</vt:lpstr>
      <vt:lpstr>2. CÁC CHÍNH SÁCH, CÔNG CỤ  ĐIỀU TIẾT KINH TẾ VĨ MÔ</vt:lpstr>
      <vt:lpstr>2. CÁC CHÍNH SÁCH, CÔNG CỤ  ĐIỀU TIẾT KINH TẾ VĨ MÔ</vt:lpstr>
      <vt:lpstr>2. CÁC CHÍNH SÁCH, CÔNG CỤ  ĐIỀU TIẾT KINH TẾ VĨ MÔ</vt:lpstr>
      <vt:lpstr>2. CÁC CHÍNH SÁCH, CÔNG CỤ  ĐIỀU TIẾT KINH TẾ VĨ MÔ</vt:lpstr>
      <vt:lpstr>2. CÁC CHÍNH SÁCH, CÔNG CỤ  ĐIỀU TIẾT KINH TẾ VĨ MÔ</vt:lpstr>
      <vt:lpstr>2. CÁC CHÍNH SÁCH, CÔNG CỤ  ĐIỀU TIẾT KINH TẾ VĨ MÔ</vt:lpstr>
      <vt:lpstr>2. CÁC CHÍNH SÁCH, CÔNG CỤ  ĐIỀU TIẾT KINH TẾ VĨ MÔ</vt:lpstr>
      <vt:lpstr>3. MỘT SỐ MỐI QUAN HỆ KINH TẾ VĨ MÔ CƠ BẢN</vt:lpstr>
      <vt:lpstr>3. MỘT SỐ MỐI QUAN HỆ KINH TẾ VĨ MÔ CƠ BẢN</vt:lpstr>
      <vt:lpstr>3. MỘT SỐ MỐI QUAN HỆ KINH TẾ VĨ MÔ CƠ BẢN</vt:lpstr>
      <vt:lpstr>3. MỘT SỐ MỐI QUAN HỆ KINH TẾ VĨ MÔ CƠ BẢN</vt:lpstr>
      <vt:lpstr>3. MỘT SỐ MỐI QUAN HỆ KINH TẾ VĨ MÔ CƠ BẢN</vt:lpstr>
      <vt:lpstr>3. MỘT SỐ MỐI QUAN HỆ KINH TẾ VĨ MÔ CƠ BẢN</vt:lpstr>
      <vt:lpstr>3. MỘT SỐ MỐI QUAN HỆ KINH TẾ VĨ MÔ CƠ BẢN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2016-07-12T10:57:52Z</dcterms:created>
  <dcterms:modified xsi:type="dcterms:W3CDTF">2016-09-18T01:27:42Z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