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64" r:id="rId3"/>
    <p:sldId id="276" r:id="rId4"/>
    <p:sldId id="281" r:id="rId5"/>
    <p:sldId id="295" r:id="rId6"/>
    <p:sldId id="282" r:id="rId7"/>
    <p:sldId id="283" r:id="rId8"/>
    <p:sldId id="302" r:id="rId9"/>
    <p:sldId id="284" r:id="rId10"/>
    <p:sldId id="285" r:id="rId11"/>
    <p:sldId id="286" r:id="rId12"/>
    <p:sldId id="287" r:id="rId13"/>
    <p:sldId id="298" r:id="rId14"/>
    <p:sldId id="288" r:id="rId15"/>
    <p:sldId id="290" r:id="rId16"/>
    <p:sldId id="291" r:id="rId17"/>
    <p:sldId id="299" r:id="rId18"/>
    <p:sldId id="303" r:id="rId19"/>
    <p:sldId id="304" r:id="rId20"/>
    <p:sldId id="292" r:id="rId21"/>
    <p:sldId id="293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 autoAdjust="0"/>
  </p:normalViewPr>
  <p:slideViewPr>
    <p:cSldViewPr showGuides="1">
      <p:cViewPr varScale="1">
        <p:scale>
          <a:sx n="82" d="100"/>
          <a:sy n="82" d="100"/>
        </p:scale>
        <p:origin x="648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36" y="1262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B6DB7-AFC2-4035-90D4-671CCDC5E18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491039-638C-41A5-B1D7-BA7C2B69AB37}">
      <dgm:prSet custT="1"/>
      <dgm:spPr/>
      <dgm:t>
        <a:bodyPr/>
        <a:lstStyle/>
        <a:p>
          <a:pPr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436C60-1157-4443-96CB-CEDBEE0AF5F4}" type="parTrans" cxnId="{BF808A76-F6BF-49FD-80D7-4D17A8D6E44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F7E58-50AB-45DF-8F90-2AE5C624F000}" type="sibTrans" cxnId="{BF808A76-F6BF-49FD-80D7-4D17A8D6E44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70EF2-5675-437C-AB5D-947A6272A504}">
      <dgm:prSet custT="1"/>
      <dgm:spPr/>
      <dgm:t>
        <a:bodyPr/>
        <a:lstStyle/>
        <a:p>
          <a:pPr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1EA8B-1ECC-4A3C-B6B6-CD4D42495F26}" type="parTrans" cxnId="{109C4B76-BEB7-45E3-A5B0-9B7F90DCDA5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75377-E121-4321-B678-9AD34BE6A9ED}" type="sibTrans" cxnId="{109C4B76-BEB7-45E3-A5B0-9B7F90DCDA5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44E4E-61B4-4449-8E17-A5A00F5DBC76}">
      <dgm:prSet custT="1"/>
      <dgm:spPr/>
      <dgm:t>
        <a:bodyPr/>
        <a:lstStyle/>
        <a:p>
          <a:pPr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5F729-55AD-470E-BFE2-B41CF6126063}" type="parTrans" cxnId="{B04A771D-41D2-464D-9590-828DA5DB5AE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F9CC36-A0D5-4D74-9D09-D84EF0C42C14}" type="sibTrans" cxnId="{B04A771D-41D2-464D-9590-828DA5DB5AE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D8562-CA78-40EF-A3CB-B33DAECF76C3}">
      <dgm:prSet custT="1"/>
      <dgm:spPr/>
      <dgm:t>
        <a:bodyPr/>
        <a:lstStyle/>
        <a:p>
          <a:pPr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D346CD-5F27-4F0C-A7AD-18838E0EE75F}" type="parTrans" cxnId="{AE3D2DB1-87C2-4606-83EB-C4EC7755C5D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80645-D3C3-44E6-B5D4-5E54AB14A3F9}" type="sibTrans" cxnId="{AE3D2DB1-87C2-4606-83EB-C4EC7755C5D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97CC5-2ADA-4EBB-A94F-6C3AC4AF13E9}">
      <dgm:prSet custT="1"/>
      <dgm:spPr/>
      <dgm:t>
        <a:bodyPr/>
        <a:lstStyle/>
        <a:p>
          <a:pPr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Tổng sản phẩm quốc dân và tổng sản phẩm quốc nội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BEDD4-8E93-40EA-AB98-F87FFF72BF3E}" type="parTrans" cxnId="{1634EA52-81B0-4657-9939-F9B98E54C0B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B7FB7-94C3-4A59-A38B-8DDE9D5B4BB4}" type="sibTrans" cxnId="{1634EA52-81B0-4657-9939-F9B98E54C0B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BF4D7-0318-4778-9460-2509C6D51048}">
      <dgm:prSet custT="1"/>
      <dgm:spPr/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lường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70648-D6E1-40A7-AD5E-EF8974FB5AD2}" type="parTrans" cxnId="{D3DAC88B-ABDF-437A-88DF-C9ACA8BEE7D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9B2AD-5930-48A9-8AC6-7E786563B22B}" type="sibTrans" cxnId="{D3DAC88B-ABDF-437A-88DF-C9ACA8BEE7D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6BB48-8D44-4E0B-8C8E-C37DA3AE79E1}">
      <dgm:prSet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Một số chỉ tiêu liên quan đến GDP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0C678-8943-443A-8FA0-5BBC4197DAE3}" type="parTrans" cxnId="{697BE0A7-74F7-4C3B-866D-DA2CA2B1F97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4A436-E6A8-4A19-BA9C-3458F9D54451}" type="sibTrans" cxnId="{697BE0A7-74F7-4C3B-866D-DA2CA2B1F97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5BF81-9C1D-40CD-AD33-F2342EA7B10E}">
      <dgm:prSet custT="1"/>
      <dgm:spPr/>
      <dgm:t>
        <a:bodyPr/>
        <a:lstStyle/>
        <a:p>
          <a:pPr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Các đồng nhất thức kinh tế vĩ mô cơ bản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DC76B-90B6-4AD6-A6C2-6E2D1A73C3EB}" type="parTrans" cxnId="{BA1D431D-38E7-4470-993B-20194F523BA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470B0-3127-4A74-9915-4EFB974B4EAD}" type="sibTrans" cxnId="{BA1D431D-38E7-4470-993B-20194F523BA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765CA-E137-48B8-AD59-56C0E8A42A41}" type="pres">
      <dgm:prSet presAssocID="{BC4B6DB7-AFC2-4035-90D4-671CCDC5E1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D813E-DEF4-4B70-96A6-B5C63C1D1B2E}" type="pres">
      <dgm:prSet presAssocID="{1F491039-638C-41A5-B1D7-BA7C2B69AB37}" presName="composite" presStyleCnt="0"/>
      <dgm:spPr/>
    </dgm:pt>
    <dgm:pt modelId="{AA8DB6A2-CBBE-4F43-90E0-2A7EED42C487}" type="pres">
      <dgm:prSet presAssocID="{1F491039-638C-41A5-B1D7-BA7C2B69AB3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8231D-EA3A-4FAF-9FA5-72EDDEDCC8D5}" type="pres">
      <dgm:prSet presAssocID="{1F491039-638C-41A5-B1D7-BA7C2B69AB3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5208B-91CC-41E0-A828-6795AC825A51}" type="pres">
      <dgm:prSet presAssocID="{2CBF7E58-50AB-45DF-8F90-2AE5C624F000}" presName="sp" presStyleCnt="0"/>
      <dgm:spPr/>
    </dgm:pt>
    <dgm:pt modelId="{7EF5A8E0-9C98-4CEC-AD3A-92B4976EC7B4}" type="pres">
      <dgm:prSet presAssocID="{35270EF2-5675-437C-AB5D-947A6272A504}" presName="composite" presStyleCnt="0"/>
      <dgm:spPr/>
    </dgm:pt>
    <dgm:pt modelId="{8F597E66-0BE9-4E8F-9C28-97A0FC346958}" type="pres">
      <dgm:prSet presAssocID="{35270EF2-5675-437C-AB5D-947A6272A50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2AF7C-398E-47C5-8862-858EE20B4591}" type="pres">
      <dgm:prSet presAssocID="{35270EF2-5675-437C-AB5D-947A6272A50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D2D40-7498-4BF3-9970-25F9E10A96D1}" type="pres">
      <dgm:prSet presAssocID="{BEC75377-E121-4321-B678-9AD34BE6A9ED}" presName="sp" presStyleCnt="0"/>
      <dgm:spPr/>
    </dgm:pt>
    <dgm:pt modelId="{04486F88-467A-445A-9CF1-F91AA0E2A96B}" type="pres">
      <dgm:prSet presAssocID="{B4F44E4E-61B4-4449-8E17-A5A00F5DBC76}" presName="composite" presStyleCnt="0"/>
      <dgm:spPr/>
    </dgm:pt>
    <dgm:pt modelId="{5B0D5A66-05CE-4842-9E1A-51D71047CF72}" type="pres">
      <dgm:prSet presAssocID="{B4F44E4E-61B4-4449-8E17-A5A00F5DBC7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486E7-D3E2-418D-A97A-EC4EE75072AE}" type="pres">
      <dgm:prSet presAssocID="{B4F44E4E-61B4-4449-8E17-A5A00F5DBC7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0D6C9-B3A3-470F-AEA0-FB53EB914A19}" type="pres">
      <dgm:prSet presAssocID="{37F9CC36-A0D5-4D74-9D09-D84EF0C42C14}" presName="sp" presStyleCnt="0"/>
      <dgm:spPr/>
    </dgm:pt>
    <dgm:pt modelId="{09052E31-2155-4C9F-BD77-73B7BD2F01F6}" type="pres">
      <dgm:prSet presAssocID="{CC4D8562-CA78-40EF-A3CB-B33DAECF76C3}" presName="composite" presStyleCnt="0"/>
      <dgm:spPr/>
    </dgm:pt>
    <dgm:pt modelId="{02A56ED6-E6BD-4FE3-9046-09868782AC73}" type="pres">
      <dgm:prSet presAssocID="{CC4D8562-CA78-40EF-A3CB-B33DAECF76C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38464-6FD7-4B30-BBD2-D050619B1333}" type="pres">
      <dgm:prSet presAssocID="{CC4D8562-CA78-40EF-A3CB-B33DAECF76C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D431D-38E7-4470-993B-20194F523BAE}" srcId="{CC4D8562-CA78-40EF-A3CB-B33DAECF76C3}" destId="{2F55BF81-9C1D-40CD-AD33-F2342EA7B10E}" srcOrd="0" destOrd="0" parTransId="{693DC76B-90B6-4AD6-A6C2-6E2D1A73C3EB}" sibTransId="{9A2470B0-3127-4A74-9915-4EFB974B4EAD}"/>
    <dgm:cxn modelId="{A03CA438-4292-482E-AE16-57594015AA1D}" type="presOf" srcId="{DA86BB48-8D44-4E0B-8C8E-C37DA3AE79E1}" destId="{66C486E7-D3E2-418D-A97A-EC4EE75072AE}" srcOrd="0" destOrd="0" presId="urn:microsoft.com/office/officeart/2005/8/layout/chevron2"/>
    <dgm:cxn modelId="{C1BDF2A2-1391-4DBE-A1E6-F4F3D4FA9BE7}" type="presOf" srcId="{BC4B6DB7-AFC2-4035-90D4-671CCDC5E184}" destId="{902765CA-E137-48B8-AD59-56C0E8A42A41}" srcOrd="0" destOrd="0" presId="urn:microsoft.com/office/officeart/2005/8/layout/chevron2"/>
    <dgm:cxn modelId="{BF808A76-F6BF-49FD-80D7-4D17A8D6E44A}" srcId="{BC4B6DB7-AFC2-4035-90D4-671CCDC5E184}" destId="{1F491039-638C-41A5-B1D7-BA7C2B69AB37}" srcOrd="0" destOrd="0" parTransId="{55436C60-1157-4443-96CB-CEDBEE0AF5F4}" sibTransId="{2CBF7E58-50AB-45DF-8F90-2AE5C624F000}"/>
    <dgm:cxn modelId="{037D3558-E1D0-413E-A693-D39AA40CCDB7}" type="presOf" srcId="{35270EF2-5675-437C-AB5D-947A6272A504}" destId="{8F597E66-0BE9-4E8F-9C28-97A0FC346958}" srcOrd="0" destOrd="0" presId="urn:microsoft.com/office/officeart/2005/8/layout/chevron2"/>
    <dgm:cxn modelId="{AA7847B6-3C88-4804-80DD-341DB628DB7C}" type="presOf" srcId="{2F55BF81-9C1D-40CD-AD33-F2342EA7B10E}" destId="{8DC38464-6FD7-4B30-BBD2-D050619B1333}" srcOrd="0" destOrd="0" presId="urn:microsoft.com/office/officeart/2005/8/layout/chevron2"/>
    <dgm:cxn modelId="{A949B85D-0374-4BC8-80A8-169A4026DE5A}" type="presOf" srcId="{B4F44E4E-61B4-4449-8E17-A5A00F5DBC76}" destId="{5B0D5A66-05CE-4842-9E1A-51D71047CF72}" srcOrd="0" destOrd="0" presId="urn:microsoft.com/office/officeart/2005/8/layout/chevron2"/>
    <dgm:cxn modelId="{D3DAC88B-ABDF-437A-88DF-C9ACA8BEE7D6}" srcId="{35270EF2-5675-437C-AB5D-947A6272A504}" destId="{946BF4D7-0318-4778-9460-2509C6D51048}" srcOrd="0" destOrd="0" parTransId="{20E70648-D6E1-40A7-AD5E-EF8974FB5AD2}" sibTransId="{A179B2AD-5930-48A9-8AC6-7E786563B22B}"/>
    <dgm:cxn modelId="{B04A771D-41D2-464D-9590-828DA5DB5AEB}" srcId="{BC4B6DB7-AFC2-4035-90D4-671CCDC5E184}" destId="{B4F44E4E-61B4-4449-8E17-A5A00F5DBC76}" srcOrd="2" destOrd="0" parTransId="{B845F729-55AD-470E-BFE2-B41CF6126063}" sibTransId="{37F9CC36-A0D5-4D74-9D09-D84EF0C42C14}"/>
    <dgm:cxn modelId="{AE3D2DB1-87C2-4606-83EB-C4EC7755C5D6}" srcId="{BC4B6DB7-AFC2-4035-90D4-671CCDC5E184}" destId="{CC4D8562-CA78-40EF-A3CB-B33DAECF76C3}" srcOrd="3" destOrd="0" parTransId="{8AD346CD-5F27-4F0C-A7AD-18838E0EE75F}" sibTransId="{3BC80645-D3C3-44E6-B5D4-5E54AB14A3F9}"/>
    <dgm:cxn modelId="{8C9AE3F0-EBC1-4722-8B60-FE24EEBBB4F0}" type="presOf" srcId="{946BF4D7-0318-4778-9460-2509C6D51048}" destId="{2072AF7C-398E-47C5-8862-858EE20B4591}" srcOrd="0" destOrd="0" presId="urn:microsoft.com/office/officeart/2005/8/layout/chevron2"/>
    <dgm:cxn modelId="{1634EA52-81B0-4657-9939-F9B98E54C0B4}" srcId="{1F491039-638C-41A5-B1D7-BA7C2B69AB37}" destId="{C8D97CC5-2ADA-4EBB-A94F-6C3AC4AF13E9}" srcOrd="0" destOrd="0" parTransId="{D6DBEDD4-8E93-40EA-AB98-F87FFF72BF3E}" sibTransId="{D27B7FB7-94C3-4A59-A38B-8DDE9D5B4BB4}"/>
    <dgm:cxn modelId="{CE9C5754-4592-4607-BCB2-AAAA1E5693B1}" type="presOf" srcId="{C8D97CC5-2ADA-4EBB-A94F-6C3AC4AF13E9}" destId="{45C8231D-EA3A-4FAF-9FA5-72EDDEDCC8D5}" srcOrd="0" destOrd="0" presId="urn:microsoft.com/office/officeart/2005/8/layout/chevron2"/>
    <dgm:cxn modelId="{109C4B76-BEB7-45E3-A5B0-9B7F90DCDA59}" srcId="{BC4B6DB7-AFC2-4035-90D4-671CCDC5E184}" destId="{35270EF2-5675-437C-AB5D-947A6272A504}" srcOrd="1" destOrd="0" parTransId="{30B1EA8B-1ECC-4A3C-B6B6-CD4D42495F26}" sibTransId="{BEC75377-E121-4321-B678-9AD34BE6A9ED}"/>
    <dgm:cxn modelId="{697BE0A7-74F7-4C3B-866D-DA2CA2B1F97F}" srcId="{B4F44E4E-61B4-4449-8E17-A5A00F5DBC76}" destId="{DA86BB48-8D44-4E0B-8C8E-C37DA3AE79E1}" srcOrd="0" destOrd="0" parTransId="{B2B0C678-8943-443A-8FA0-5BBC4197DAE3}" sibTransId="{4004A436-E6A8-4A19-BA9C-3458F9D54451}"/>
    <dgm:cxn modelId="{D266AB53-8234-4F55-9555-12304C214A1D}" type="presOf" srcId="{1F491039-638C-41A5-B1D7-BA7C2B69AB37}" destId="{AA8DB6A2-CBBE-4F43-90E0-2A7EED42C487}" srcOrd="0" destOrd="0" presId="urn:microsoft.com/office/officeart/2005/8/layout/chevron2"/>
    <dgm:cxn modelId="{2484A443-C21C-4E60-947C-25D617A742E8}" type="presOf" srcId="{CC4D8562-CA78-40EF-A3CB-B33DAECF76C3}" destId="{02A56ED6-E6BD-4FE3-9046-09868782AC73}" srcOrd="0" destOrd="0" presId="urn:microsoft.com/office/officeart/2005/8/layout/chevron2"/>
    <dgm:cxn modelId="{D418BF3D-8184-4015-BD31-5D9BAE866020}" type="presParOf" srcId="{902765CA-E137-48B8-AD59-56C0E8A42A41}" destId="{EA6D813E-DEF4-4B70-96A6-B5C63C1D1B2E}" srcOrd="0" destOrd="0" presId="urn:microsoft.com/office/officeart/2005/8/layout/chevron2"/>
    <dgm:cxn modelId="{04E5C4FD-5831-4B3C-91D2-23B07EBCD5D4}" type="presParOf" srcId="{EA6D813E-DEF4-4B70-96A6-B5C63C1D1B2E}" destId="{AA8DB6A2-CBBE-4F43-90E0-2A7EED42C487}" srcOrd="0" destOrd="0" presId="urn:microsoft.com/office/officeart/2005/8/layout/chevron2"/>
    <dgm:cxn modelId="{573ECCF2-B0B9-491D-89D3-EC42907CE134}" type="presParOf" srcId="{EA6D813E-DEF4-4B70-96A6-B5C63C1D1B2E}" destId="{45C8231D-EA3A-4FAF-9FA5-72EDDEDCC8D5}" srcOrd="1" destOrd="0" presId="urn:microsoft.com/office/officeart/2005/8/layout/chevron2"/>
    <dgm:cxn modelId="{C7269508-813E-440B-993D-12B65E4F57AC}" type="presParOf" srcId="{902765CA-E137-48B8-AD59-56C0E8A42A41}" destId="{B815208B-91CC-41E0-A828-6795AC825A51}" srcOrd="1" destOrd="0" presId="urn:microsoft.com/office/officeart/2005/8/layout/chevron2"/>
    <dgm:cxn modelId="{B47324AA-DE83-4435-81E8-8D3FCD2165A1}" type="presParOf" srcId="{902765CA-E137-48B8-AD59-56C0E8A42A41}" destId="{7EF5A8E0-9C98-4CEC-AD3A-92B4976EC7B4}" srcOrd="2" destOrd="0" presId="urn:microsoft.com/office/officeart/2005/8/layout/chevron2"/>
    <dgm:cxn modelId="{F7CF4EB2-5B38-4094-A7DF-72116C96E5BF}" type="presParOf" srcId="{7EF5A8E0-9C98-4CEC-AD3A-92B4976EC7B4}" destId="{8F597E66-0BE9-4E8F-9C28-97A0FC346958}" srcOrd="0" destOrd="0" presId="urn:microsoft.com/office/officeart/2005/8/layout/chevron2"/>
    <dgm:cxn modelId="{88EF6605-F035-4E1C-B4AC-BBB4A6FBBB85}" type="presParOf" srcId="{7EF5A8E0-9C98-4CEC-AD3A-92B4976EC7B4}" destId="{2072AF7C-398E-47C5-8862-858EE20B4591}" srcOrd="1" destOrd="0" presId="urn:microsoft.com/office/officeart/2005/8/layout/chevron2"/>
    <dgm:cxn modelId="{C6E215F3-E4F8-4D0A-BA97-06A887EDB595}" type="presParOf" srcId="{902765CA-E137-48B8-AD59-56C0E8A42A41}" destId="{226D2D40-7498-4BF3-9970-25F9E10A96D1}" srcOrd="3" destOrd="0" presId="urn:microsoft.com/office/officeart/2005/8/layout/chevron2"/>
    <dgm:cxn modelId="{78081674-0051-4928-A16B-1A61FB88C154}" type="presParOf" srcId="{902765CA-E137-48B8-AD59-56C0E8A42A41}" destId="{04486F88-467A-445A-9CF1-F91AA0E2A96B}" srcOrd="4" destOrd="0" presId="urn:microsoft.com/office/officeart/2005/8/layout/chevron2"/>
    <dgm:cxn modelId="{3397D13B-7967-49EA-90AA-E94791A070C5}" type="presParOf" srcId="{04486F88-467A-445A-9CF1-F91AA0E2A96B}" destId="{5B0D5A66-05CE-4842-9E1A-51D71047CF72}" srcOrd="0" destOrd="0" presId="urn:microsoft.com/office/officeart/2005/8/layout/chevron2"/>
    <dgm:cxn modelId="{05D07F14-0100-4609-8ABA-52C8EBA27B40}" type="presParOf" srcId="{04486F88-467A-445A-9CF1-F91AA0E2A96B}" destId="{66C486E7-D3E2-418D-A97A-EC4EE75072AE}" srcOrd="1" destOrd="0" presId="urn:microsoft.com/office/officeart/2005/8/layout/chevron2"/>
    <dgm:cxn modelId="{9A9968F6-4DB5-41D3-945B-91B1ED2CB523}" type="presParOf" srcId="{902765CA-E137-48B8-AD59-56C0E8A42A41}" destId="{0210D6C9-B3A3-470F-AEA0-FB53EB914A19}" srcOrd="5" destOrd="0" presId="urn:microsoft.com/office/officeart/2005/8/layout/chevron2"/>
    <dgm:cxn modelId="{17C39930-5B3E-4367-A8F0-B5CDB6AB92D9}" type="presParOf" srcId="{902765CA-E137-48B8-AD59-56C0E8A42A41}" destId="{09052E31-2155-4C9F-BD77-73B7BD2F01F6}" srcOrd="6" destOrd="0" presId="urn:microsoft.com/office/officeart/2005/8/layout/chevron2"/>
    <dgm:cxn modelId="{E04FA4D7-C378-4F0E-BD70-1CB833C8906E}" type="presParOf" srcId="{09052E31-2155-4C9F-BD77-73B7BD2F01F6}" destId="{02A56ED6-E6BD-4FE3-9046-09868782AC73}" srcOrd="0" destOrd="0" presId="urn:microsoft.com/office/officeart/2005/8/layout/chevron2"/>
    <dgm:cxn modelId="{7FC61B31-26E7-4B27-BCA8-F1184383B57D}" type="presParOf" srcId="{09052E31-2155-4C9F-BD77-73B7BD2F01F6}" destId="{8DC38464-6FD7-4B30-BBD2-D050619B13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949CF-BE9C-47A0-BA88-4547D609FAF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395D60-CBA7-4EBD-A263-443F21FEDE02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nền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luồng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hay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23FAF-9E00-49F7-9E0A-D9029572B1F6}" type="parTrans" cxnId="{5123DF6C-31F6-46B5-B70E-FDC74611B52A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2AAAF-3728-4819-9A69-8C9480FE5758}" type="sibTrans" cxnId="{5123DF6C-31F6-46B5-B70E-FDC74611B52A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7B695-8E76-4B85-B954-44676E34F17B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nền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08B68-E10E-4430-8CF9-7940A2D2C892}" type="parTrans" cxnId="{BDEF8A8E-821F-43F2-905C-4F109F72C485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25FF3-2234-4216-9451-789F5CDA64D9}" type="sibTrans" cxnId="{BDEF8A8E-821F-43F2-905C-4F109F72C485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7E7FB-C2B0-423A-A38D-97A2AB02FEAC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Tính những cái mà hãng kinh doanh sản xuất ra, gọi là phương pháp sản xuất.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819F2-DF98-4F67-9DA3-D12664C5CA3B}" type="parTrans" cxnId="{F52FDC25-9DD8-467B-89D6-C3D3DA85C26D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A2028-ABB4-44BF-B093-B0710841B429}" type="sibTrans" cxnId="{F52FDC25-9DD8-467B-89D6-C3D3DA85C26D}">
      <dgm:prSet/>
      <dgm:spPr/>
      <dgm:t>
        <a:bodyPr/>
        <a:lstStyle/>
        <a:p>
          <a:pPr algn="just">
            <a:lnSpc>
              <a:spcPct val="150000"/>
            </a:lnSpc>
          </a:pP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1C34C-EC9B-4A9E-8BCD-0366DA76ECFB}" type="pres">
      <dgm:prSet presAssocID="{B12949CF-BE9C-47A0-BA88-4547D609FA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E25BF6-1BE9-4A2D-AAAF-0B19F9D550F7}" type="pres">
      <dgm:prSet presAssocID="{2A395D60-CBA7-4EBD-A263-443F21FEDE02}" presName="composite" presStyleCnt="0"/>
      <dgm:spPr/>
    </dgm:pt>
    <dgm:pt modelId="{561FCB11-92A8-4574-95F6-E5B7810B722E}" type="pres">
      <dgm:prSet presAssocID="{2A395D60-CBA7-4EBD-A263-443F21FEDE02}" presName="imgShp" presStyleLbl="fgImgPlace1" presStyleIdx="0" presStyleCnt="3" custLinFactNeighborX="-49710" custLinFactNeighborY="-190"/>
      <dgm:spPr>
        <a:solidFill>
          <a:schemeClr val="tx1">
            <a:lumMod val="40000"/>
            <a:lumOff val="60000"/>
          </a:schemeClr>
        </a:solidFill>
      </dgm:spPr>
    </dgm:pt>
    <dgm:pt modelId="{879E05A8-C47D-477C-85C1-11C2EC10A211}" type="pres">
      <dgm:prSet presAssocID="{2A395D60-CBA7-4EBD-A263-443F21FEDE02}" presName="txShp" presStyleLbl="node1" presStyleIdx="0" presStyleCnt="3" custScaleX="12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B8D1D-DD2A-4D06-B104-CA8FA9F32610}" type="pres">
      <dgm:prSet presAssocID="{A6F2AAAF-3728-4819-9A69-8C9480FE5758}" presName="spacing" presStyleCnt="0"/>
      <dgm:spPr/>
    </dgm:pt>
    <dgm:pt modelId="{B69B2859-E7FA-4BD0-AE92-DC1BB807BCA5}" type="pres">
      <dgm:prSet presAssocID="{DDE7B695-8E76-4B85-B954-44676E34F17B}" presName="composite" presStyleCnt="0"/>
      <dgm:spPr/>
    </dgm:pt>
    <dgm:pt modelId="{D4895DFC-A2C5-4ADE-89C6-A1EAF87D5BB5}" type="pres">
      <dgm:prSet presAssocID="{DDE7B695-8E76-4B85-B954-44676E34F17B}" presName="imgShp" presStyleLbl="fgImgPlace1" presStyleIdx="1" presStyleCnt="3" custLinFactNeighborX="-49710" custLinFactNeighborY="-3258"/>
      <dgm:spPr>
        <a:solidFill>
          <a:schemeClr val="tx1">
            <a:lumMod val="40000"/>
            <a:lumOff val="60000"/>
          </a:schemeClr>
        </a:solidFill>
      </dgm:spPr>
    </dgm:pt>
    <dgm:pt modelId="{7495FC34-7CDB-4CA5-A87A-A7779C4E01D0}" type="pres">
      <dgm:prSet presAssocID="{DDE7B695-8E76-4B85-B954-44676E34F17B}" presName="txShp" presStyleLbl="node1" presStyleIdx="1" presStyleCnt="3" custScaleX="12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AAD8D-D313-43EA-AB6F-F3D75F90FEF5}" type="pres">
      <dgm:prSet presAssocID="{69D25FF3-2234-4216-9451-789F5CDA64D9}" presName="spacing" presStyleCnt="0"/>
      <dgm:spPr/>
    </dgm:pt>
    <dgm:pt modelId="{80AA90C6-811E-4CE0-94B4-EFEC4C938F26}" type="pres">
      <dgm:prSet presAssocID="{EDB7E7FB-C2B0-423A-A38D-97A2AB02FEAC}" presName="composite" presStyleCnt="0"/>
      <dgm:spPr/>
    </dgm:pt>
    <dgm:pt modelId="{BE161142-5D69-47EE-BF03-E9A3637E472B}" type="pres">
      <dgm:prSet presAssocID="{EDB7E7FB-C2B0-423A-A38D-97A2AB02FEAC}" presName="imgShp" presStyleLbl="fgImgPlace1" presStyleIdx="2" presStyleCnt="3" custLinFactNeighborX="-49710" custLinFactNeighborY="-757"/>
      <dgm:spPr>
        <a:solidFill>
          <a:schemeClr val="tx1">
            <a:lumMod val="40000"/>
            <a:lumOff val="60000"/>
          </a:schemeClr>
        </a:solidFill>
      </dgm:spPr>
    </dgm:pt>
    <dgm:pt modelId="{5575FF7F-2978-439F-9831-3F21619361D1}" type="pres">
      <dgm:prSet presAssocID="{EDB7E7FB-C2B0-423A-A38D-97A2AB02FEAC}" presName="txShp" presStyleLbl="node1" presStyleIdx="2" presStyleCnt="3" custScaleX="12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CC90D-412A-4291-9A4D-A2DC9322D989}" type="presOf" srcId="{EDB7E7FB-C2B0-423A-A38D-97A2AB02FEAC}" destId="{5575FF7F-2978-439F-9831-3F21619361D1}" srcOrd="0" destOrd="0" presId="urn:microsoft.com/office/officeart/2005/8/layout/vList3"/>
    <dgm:cxn modelId="{B38143F0-9B9E-474B-943D-B1CDE52808F4}" type="presOf" srcId="{B12949CF-BE9C-47A0-BA88-4547D609FAFD}" destId="{DC91C34C-EC9B-4A9E-8BCD-0366DA76ECFB}" srcOrd="0" destOrd="0" presId="urn:microsoft.com/office/officeart/2005/8/layout/vList3"/>
    <dgm:cxn modelId="{5123DF6C-31F6-46B5-B70E-FDC74611B52A}" srcId="{B12949CF-BE9C-47A0-BA88-4547D609FAFD}" destId="{2A395D60-CBA7-4EBD-A263-443F21FEDE02}" srcOrd="0" destOrd="0" parTransId="{24D23FAF-9E00-49F7-9E0A-D9029572B1F6}" sibTransId="{A6F2AAAF-3728-4819-9A69-8C9480FE5758}"/>
    <dgm:cxn modelId="{66DF7C65-F6B2-433F-BF04-4ECFD0FB6E59}" type="presOf" srcId="{DDE7B695-8E76-4B85-B954-44676E34F17B}" destId="{7495FC34-7CDB-4CA5-A87A-A7779C4E01D0}" srcOrd="0" destOrd="0" presId="urn:microsoft.com/office/officeart/2005/8/layout/vList3"/>
    <dgm:cxn modelId="{F52FDC25-9DD8-467B-89D6-C3D3DA85C26D}" srcId="{B12949CF-BE9C-47A0-BA88-4547D609FAFD}" destId="{EDB7E7FB-C2B0-423A-A38D-97A2AB02FEAC}" srcOrd="2" destOrd="0" parTransId="{B90819F2-DF98-4F67-9DA3-D12664C5CA3B}" sibTransId="{CEBA2028-ABB4-44BF-B093-B0710841B429}"/>
    <dgm:cxn modelId="{BDEF8A8E-821F-43F2-905C-4F109F72C485}" srcId="{B12949CF-BE9C-47A0-BA88-4547D609FAFD}" destId="{DDE7B695-8E76-4B85-B954-44676E34F17B}" srcOrd="1" destOrd="0" parTransId="{A3708B68-E10E-4430-8CF9-7940A2D2C892}" sibTransId="{69D25FF3-2234-4216-9451-789F5CDA64D9}"/>
    <dgm:cxn modelId="{7B35DBDC-4D04-443D-B0AC-20D227D50565}" type="presOf" srcId="{2A395D60-CBA7-4EBD-A263-443F21FEDE02}" destId="{879E05A8-C47D-477C-85C1-11C2EC10A211}" srcOrd="0" destOrd="0" presId="urn:microsoft.com/office/officeart/2005/8/layout/vList3"/>
    <dgm:cxn modelId="{A3319F17-110F-4AEE-94E9-4A54F32BB195}" type="presParOf" srcId="{DC91C34C-EC9B-4A9E-8BCD-0366DA76ECFB}" destId="{4CE25BF6-1BE9-4A2D-AAAF-0B19F9D550F7}" srcOrd="0" destOrd="0" presId="urn:microsoft.com/office/officeart/2005/8/layout/vList3"/>
    <dgm:cxn modelId="{98476861-24CF-4525-8C2B-3068CD81DC23}" type="presParOf" srcId="{4CE25BF6-1BE9-4A2D-AAAF-0B19F9D550F7}" destId="{561FCB11-92A8-4574-95F6-E5B7810B722E}" srcOrd="0" destOrd="0" presId="urn:microsoft.com/office/officeart/2005/8/layout/vList3"/>
    <dgm:cxn modelId="{5907EA4F-135D-46A5-AFE4-A430685BFD01}" type="presParOf" srcId="{4CE25BF6-1BE9-4A2D-AAAF-0B19F9D550F7}" destId="{879E05A8-C47D-477C-85C1-11C2EC10A211}" srcOrd="1" destOrd="0" presId="urn:microsoft.com/office/officeart/2005/8/layout/vList3"/>
    <dgm:cxn modelId="{4E9BA9B2-BD28-4DB3-8B25-CF646C72EAB4}" type="presParOf" srcId="{DC91C34C-EC9B-4A9E-8BCD-0366DA76ECFB}" destId="{C60B8D1D-DD2A-4D06-B104-CA8FA9F32610}" srcOrd="1" destOrd="0" presId="urn:microsoft.com/office/officeart/2005/8/layout/vList3"/>
    <dgm:cxn modelId="{BBAD4302-5233-47DF-876C-239B0B509A20}" type="presParOf" srcId="{DC91C34C-EC9B-4A9E-8BCD-0366DA76ECFB}" destId="{B69B2859-E7FA-4BD0-AE92-DC1BB807BCA5}" srcOrd="2" destOrd="0" presId="urn:microsoft.com/office/officeart/2005/8/layout/vList3"/>
    <dgm:cxn modelId="{47B6CB2C-D170-4A65-9F04-9EFC938BA650}" type="presParOf" srcId="{B69B2859-E7FA-4BD0-AE92-DC1BB807BCA5}" destId="{D4895DFC-A2C5-4ADE-89C6-A1EAF87D5BB5}" srcOrd="0" destOrd="0" presId="urn:microsoft.com/office/officeart/2005/8/layout/vList3"/>
    <dgm:cxn modelId="{AEC4A413-646D-4CFA-A667-46E006C18706}" type="presParOf" srcId="{B69B2859-E7FA-4BD0-AE92-DC1BB807BCA5}" destId="{7495FC34-7CDB-4CA5-A87A-A7779C4E01D0}" srcOrd="1" destOrd="0" presId="urn:microsoft.com/office/officeart/2005/8/layout/vList3"/>
    <dgm:cxn modelId="{22EF2372-6FDD-4FB4-A3D1-8F2BBBDCE9EF}" type="presParOf" srcId="{DC91C34C-EC9B-4A9E-8BCD-0366DA76ECFB}" destId="{0CBAAD8D-D313-43EA-AB6F-F3D75F90FEF5}" srcOrd="3" destOrd="0" presId="urn:microsoft.com/office/officeart/2005/8/layout/vList3"/>
    <dgm:cxn modelId="{18F9EA9C-D712-40F5-96A2-AF6B6903CD28}" type="presParOf" srcId="{DC91C34C-EC9B-4A9E-8BCD-0366DA76ECFB}" destId="{80AA90C6-811E-4CE0-94B4-EFEC4C938F26}" srcOrd="4" destOrd="0" presId="urn:microsoft.com/office/officeart/2005/8/layout/vList3"/>
    <dgm:cxn modelId="{3802B6DB-68C1-476D-B81B-65A174269686}" type="presParOf" srcId="{80AA90C6-811E-4CE0-94B4-EFEC4C938F26}" destId="{BE161142-5D69-47EE-BF03-E9A3637E472B}" srcOrd="0" destOrd="0" presId="urn:microsoft.com/office/officeart/2005/8/layout/vList3"/>
    <dgm:cxn modelId="{FF15E26C-D306-40DC-B275-C6D9CE68B71A}" type="presParOf" srcId="{80AA90C6-811E-4CE0-94B4-EFEC4C938F26}" destId="{5575FF7F-2978-439F-9831-3F21619361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DB6A2-CBBE-4F43-90E0-2A7EED42C487}">
      <dsp:nvSpPr>
        <dsp:cNvPr id="0" name=""/>
        <dsp:cNvSpPr/>
      </dsp:nvSpPr>
      <dsp:spPr>
        <a:xfrm rot="5400000">
          <a:off x="-179419" y="180138"/>
          <a:ext cx="1196131" cy="837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19364"/>
        <a:ext cx="837292" cy="358839"/>
      </dsp:txXfrm>
    </dsp:sp>
    <dsp:sp modelId="{45C8231D-EA3A-4FAF-9FA5-72EDDEDCC8D5}">
      <dsp:nvSpPr>
        <dsp:cNvPr id="0" name=""/>
        <dsp:cNvSpPr/>
      </dsp:nvSpPr>
      <dsp:spPr>
        <a:xfrm rot="5400000">
          <a:off x="5108580" y="-4270569"/>
          <a:ext cx="777485" cy="9320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Tổng sản phẩm quốc dân và tổng sản phẩm quốc nội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37292" y="38673"/>
        <a:ext cx="9282107" cy="701577"/>
      </dsp:txXfrm>
    </dsp:sp>
    <dsp:sp modelId="{8F597E66-0BE9-4E8F-9C28-97A0FC346958}">
      <dsp:nvSpPr>
        <dsp:cNvPr id="0" name=""/>
        <dsp:cNvSpPr/>
      </dsp:nvSpPr>
      <dsp:spPr>
        <a:xfrm rot="5400000">
          <a:off x="-179419" y="1228748"/>
          <a:ext cx="1196131" cy="837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467974"/>
        <a:ext cx="837292" cy="358839"/>
      </dsp:txXfrm>
    </dsp:sp>
    <dsp:sp modelId="{2072AF7C-398E-47C5-8862-858EE20B4591}">
      <dsp:nvSpPr>
        <dsp:cNvPr id="0" name=""/>
        <dsp:cNvSpPr/>
      </dsp:nvSpPr>
      <dsp:spPr>
        <a:xfrm rot="5400000">
          <a:off x="5108580" y="-3221959"/>
          <a:ext cx="777485" cy="9320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lường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37292" y="1087283"/>
        <a:ext cx="9282107" cy="701577"/>
      </dsp:txXfrm>
    </dsp:sp>
    <dsp:sp modelId="{5B0D5A66-05CE-4842-9E1A-51D71047CF72}">
      <dsp:nvSpPr>
        <dsp:cNvPr id="0" name=""/>
        <dsp:cNvSpPr/>
      </dsp:nvSpPr>
      <dsp:spPr>
        <a:xfrm rot="5400000">
          <a:off x="-179419" y="2277359"/>
          <a:ext cx="1196131" cy="837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516585"/>
        <a:ext cx="837292" cy="358839"/>
      </dsp:txXfrm>
    </dsp:sp>
    <dsp:sp modelId="{66C486E7-D3E2-418D-A97A-EC4EE75072AE}">
      <dsp:nvSpPr>
        <dsp:cNvPr id="0" name=""/>
        <dsp:cNvSpPr/>
      </dsp:nvSpPr>
      <dsp:spPr>
        <a:xfrm rot="5400000">
          <a:off x="5108580" y="-2173348"/>
          <a:ext cx="777485" cy="9320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Một số chỉ tiêu liên quan đến GDP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37292" y="2135894"/>
        <a:ext cx="9282107" cy="701577"/>
      </dsp:txXfrm>
    </dsp:sp>
    <dsp:sp modelId="{02A56ED6-E6BD-4FE3-9046-09868782AC73}">
      <dsp:nvSpPr>
        <dsp:cNvPr id="0" name=""/>
        <dsp:cNvSpPr/>
      </dsp:nvSpPr>
      <dsp:spPr>
        <a:xfrm rot="5400000">
          <a:off x="-179419" y="3325969"/>
          <a:ext cx="1196131" cy="837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65195"/>
        <a:ext cx="837292" cy="358839"/>
      </dsp:txXfrm>
    </dsp:sp>
    <dsp:sp modelId="{8DC38464-6FD7-4B30-BBD2-D050619B1333}">
      <dsp:nvSpPr>
        <dsp:cNvPr id="0" name=""/>
        <dsp:cNvSpPr/>
      </dsp:nvSpPr>
      <dsp:spPr>
        <a:xfrm rot="5400000">
          <a:off x="5108580" y="-1124738"/>
          <a:ext cx="777485" cy="9320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Các đồng nhất thức kinh tế vĩ mô cơ bản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37292" y="3184504"/>
        <a:ext cx="9282107" cy="701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9/24/2016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212" y="1498601"/>
            <a:ext cx="7567745" cy="26161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3: </a:t>
            </a:r>
            <a:b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HẠCH TOÁN </a:t>
            </a:r>
            <a:b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SẢN PHẨM QUỐC DÂN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6613" y="4927600"/>
            <a:ext cx="3224344" cy="1244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1600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PHƯƠNG PHÁP ĐO LƯỜNG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SẢN PHẨM QUỐC NỘI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8" y="1905000"/>
            <a:ext cx="10844503" cy="42672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GDP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855663">
              <a:lnSpc>
                <a:spcPct val="15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Chi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defTabSz="569913">
              <a:lnSpc>
                <a:spcPct val="15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</a:t>
            </a:r>
            <a:r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defTabSz="569913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87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MỘT SỐ CHỈ TIÊU LIÊN QUAN ĐẾN GDP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600200"/>
            <a:ext cx="10157354" cy="4572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(GNP)</a:t>
            </a:r>
          </a:p>
          <a:p>
            <a:pPr marL="0" lvl="1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GNP = GDP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 NIA</a:t>
            </a: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(NNP)</a:t>
            </a:r>
          </a:p>
          <a:p>
            <a:pPr marL="0" lvl="1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NDP = GDP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(NDP)</a:t>
            </a:r>
          </a:p>
          <a:p>
            <a:pPr marL="0" lvl="1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NNP = GNP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402752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MỘT SỐ CHỈ TIÊU LIÊN QUAN ĐẾN GDP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600200"/>
            <a:ext cx="10157354" cy="4572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 Thu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(Y)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NNP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Hay: 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w + r + i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NIA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3.5. Thu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(PI)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= Y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1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-5687"/>
            <a:ext cx="11658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MỘT SỐ CHỈ TIÊU LIÊN QUAN ĐẾN GDP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1066800"/>
            <a:ext cx="10157354" cy="4953000"/>
          </a:xfrm>
        </p:spPr>
        <p:txBody>
          <a:bodyPr>
            <a:noAutofit/>
          </a:bodyPr>
          <a:lstStyle/>
          <a:p>
            <a:pPr marL="0" lvl="1" indent="0">
              <a:lnSpc>
                <a:spcPts val="30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3.6. Thu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1" indent="0">
              <a:lnSpc>
                <a:spcPts val="30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PI – T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771525">
              <a:lnSpc>
                <a:spcPts val="3000"/>
              </a:lnSpc>
              <a:spcBef>
                <a:spcPts val="60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buNone/>
            </a:pPr>
            <a:r>
              <a:rPr lang="en-US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1" indent="-28575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  <a:p>
            <a:pPr marL="285750" lvl="1" indent="-28575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 =&gt; T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5713" lvl="1" indent="-163513">
              <a:lnSpc>
                <a:spcPts val="3000"/>
              </a:lnSpc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Y – TA + TR</a:t>
            </a:r>
          </a:p>
          <a:p>
            <a:pPr marL="1828800" lvl="1" indent="-163513" defTabSz="1200150">
              <a:lnSpc>
                <a:spcPts val="30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= Y – T</a:t>
            </a:r>
          </a:p>
          <a:p>
            <a:pPr marL="1828800" lvl="1" indent="-163513" defTabSz="1200150">
              <a:lnSpc>
                <a:spcPts val="30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= C + 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3.7.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(NEW)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ts val="3300"/>
              </a:lnSpc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88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CÁC ĐỒNG NHẤT THỨC KINH TẾ VĨ MÔ CƠ BẢN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8555" y="1442391"/>
            <a:ext cx="10157354" cy="4800600"/>
          </a:xfrm>
        </p:spPr>
        <p:txBody>
          <a:bodyPr>
            <a:noAutofit/>
          </a:bodyPr>
          <a:lstStyle/>
          <a:p>
            <a:pPr marL="0" lvl="1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1"/>
          <p:cNvSpPr>
            <a:spLocks noChangeAspect="1" noChangeArrowheads="1" noTextEdit="1"/>
          </p:cNvSpPr>
          <p:nvPr/>
        </p:nvSpPr>
        <p:spPr bwMode="auto">
          <a:xfrm>
            <a:off x="1430896" y="1615222"/>
            <a:ext cx="9835013" cy="51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5322556" y="6055138"/>
            <a:ext cx="1854993" cy="5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Nhập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khẩu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(IM)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7090126" y="5502026"/>
            <a:ext cx="1856359" cy="5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Thuế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(T)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2198573" y="3786697"/>
            <a:ext cx="3327513" cy="4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2316047" y="4838292"/>
            <a:ext cx="3210039" cy="5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nhập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sx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5328020" y="2792462"/>
            <a:ext cx="1854993" cy="3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4494776" y="2431915"/>
            <a:ext cx="4081530" cy="30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HH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DV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5933146" y="1862415"/>
            <a:ext cx="1854993" cy="5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khẩu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(X)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235134" y="5182450"/>
            <a:ext cx="1854993" cy="5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kiệm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2131641" y="4211432"/>
            <a:ext cx="1247134" cy="553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</a:t>
            </a:r>
            <a:r>
              <a:rPr kumimoji="0" lang="en-US" altLang="en-U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gia đình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345885" y="4211432"/>
            <a:ext cx="1445201" cy="553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Hãng</a:t>
            </a:r>
            <a:r>
              <a:rPr kumimoji="0" lang="en-US" altLang="en-US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kinh doanh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6719947" y="4211432"/>
            <a:ext cx="926130" cy="9218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Ngân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8204761" y="4211432"/>
            <a:ext cx="924764" cy="9218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 phủ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9503803" y="4211432"/>
            <a:ext cx="924764" cy="9218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 ngoài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>
            <a:off x="3378775" y="4211432"/>
            <a:ext cx="11146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378775" y="4764544"/>
            <a:ext cx="96711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5789719" y="3842691"/>
            <a:ext cx="1366" cy="3687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2130275" y="3842691"/>
            <a:ext cx="1366" cy="3687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2131641" y="3842691"/>
            <a:ext cx="36608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V="1">
            <a:off x="2152130" y="4752253"/>
            <a:ext cx="0" cy="3687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>
            <a:off x="2152130" y="5133285"/>
            <a:ext cx="363895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3378775" y="2183356"/>
            <a:ext cx="0" cy="16593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3936092" y="2736468"/>
            <a:ext cx="0" cy="11062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4493410" y="3105209"/>
            <a:ext cx="1366" cy="7374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3378775" y="2183356"/>
            <a:ext cx="649520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9873981" y="2183356"/>
            <a:ext cx="0" cy="20280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3936092" y="2736468"/>
            <a:ext cx="46388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8574940" y="2736468"/>
            <a:ext cx="0" cy="14749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4493410" y="3105209"/>
            <a:ext cx="259671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7090126" y="3105209"/>
            <a:ext cx="0" cy="11062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9873981" y="5133285"/>
            <a:ext cx="0" cy="12905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574940" y="5133285"/>
            <a:ext cx="0" cy="7374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 flipV="1">
            <a:off x="7090126" y="5133285"/>
            <a:ext cx="0" cy="3687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3378775" y="5133285"/>
            <a:ext cx="0" cy="12905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3378775" y="6423879"/>
            <a:ext cx="649520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3936092" y="5133285"/>
            <a:ext cx="0" cy="7374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 flipH="1">
            <a:off x="3936092" y="5870767"/>
            <a:ext cx="46388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3"/>
          <p:cNvSpPr>
            <a:spLocks noChangeShapeType="1"/>
          </p:cNvSpPr>
          <p:nvPr/>
        </p:nvSpPr>
        <p:spPr bwMode="auto">
          <a:xfrm>
            <a:off x="4493410" y="5133285"/>
            <a:ext cx="0" cy="3687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ine 2"/>
          <p:cNvSpPr>
            <a:spLocks noChangeShapeType="1"/>
          </p:cNvSpPr>
          <p:nvPr/>
        </p:nvSpPr>
        <p:spPr bwMode="auto">
          <a:xfrm>
            <a:off x="4493410" y="5502026"/>
            <a:ext cx="259671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24"/>
          <p:cNvSpPr>
            <a:spLocks noChangeShapeType="1"/>
          </p:cNvSpPr>
          <p:nvPr/>
        </p:nvSpPr>
        <p:spPr bwMode="auto">
          <a:xfrm flipV="1">
            <a:off x="5788353" y="4763861"/>
            <a:ext cx="1366" cy="3687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53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CÁC ĐỒNG NHẤT THỨC KINH TẾ VĨ MÔ CƠ BẢN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8" y="1371600"/>
            <a:ext cx="10311103" cy="48006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– I) + (T – G) + (IM – X) 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 – I):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 – G):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(IM – X):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ánh tiết kiệm của nước ngoài được chuyển vào trong nước và trở thành tiết kiệm quốc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71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CÁC ĐỒNG NHẤT THỨC KINH TẾ VĨ MÔ CƠ BẢN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8" y="1371600"/>
            <a:ext cx="10311103" cy="48006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Ý nghĩa: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94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CÁC ĐỒNG NHẤT THỨC KINH TẾ VĨ MÔ CƠ BẢN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371600"/>
            <a:ext cx="10157354" cy="4800600"/>
          </a:xfrm>
        </p:spPr>
        <p:txBody>
          <a:bodyPr>
            <a:noAutofit/>
          </a:bodyPr>
          <a:lstStyle/>
          <a:p>
            <a:pPr marL="0" lvl="1" indent="0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688975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1" indent="-285750">
              <a:lnSpc>
                <a:spcPts val="3600"/>
              </a:lnSpc>
              <a:spcBef>
                <a:spcPts val="600"/>
              </a:spcBef>
              <a:buFontTx/>
              <a:buChar char="-"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indent="0" algn="ctr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GDP = C + I</a:t>
            </a:r>
          </a:p>
          <a:p>
            <a:pPr marL="0" lvl="1" indent="0" algn="ctr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GDP = C + 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S = I</a:t>
            </a:r>
          </a:p>
        </p:txBody>
      </p:sp>
    </p:spTree>
    <p:extLst>
      <p:ext uri="{BB962C8B-B14F-4D97-AF65-F5344CB8AC3E}">
        <p14:creationId xmlns:p14="http://schemas.microsoft.com/office/powerpoint/2010/main" val="3652439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CÁC ĐỒNG NHẤT THỨC KINH TẾ VĨ MÔ CƠ BẢN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371600"/>
            <a:ext cx="10157354" cy="4800600"/>
          </a:xfrm>
        </p:spPr>
        <p:txBody>
          <a:bodyPr>
            <a:noAutofit/>
          </a:bodyPr>
          <a:lstStyle/>
          <a:p>
            <a:pPr marL="0" lvl="1" indent="0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688975">
              <a:lnSpc>
                <a:spcPts val="3600"/>
              </a:lnSpc>
              <a:spcBef>
                <a:spcPts val="600"/>
              </a:spcBef>
              <a:buFontTx/>
              <a:buChar char="-"/>
            </a:pP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indent="0" defTabSz="1163638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= C +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+ G</a:t>
            </a:r>
          </a:p>
          <a:p>
            <a:pPr marL="342900" lvl="1" indent="-342900" defTabSz="1163638">
              <a:lnSpc>
                <a:spcPts val="3600"/>
              </a:lnSpc>
              <a:spcBef>
                <a:spcPts val="600"/>
              </a:spcBef>
              <a:buFont typeface="Symbol" charset="0"/>
              <a:buChar char="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GDP - C – G = I =&gt; GDP – C- T + T – G = I</a:t>
            </a:r>
          </a:p>
          <a:p>
            <a:pPr marL="0" lvl="1" indent="0" defTabSz="1163638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Y – C –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=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(Y – C – T) + (T – G)</a:t>
            </a:r>
          </a:p>
          <a:p>
            <a:pPr marL="0" lvl="1" indent="0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S</a:t>
            </a:r>
            <a:r>
              <a:rPr lang="en-US" sz="24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	     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phủ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5287988" y="3426485"/>
            <a:ext cx="190500" cy="13461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6799262" y="3680459"/>
            <a:ext cx="1905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58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CÁC ĐỒNG NHẤT THỨC KINH TẾ VĨ MÔ CƠ BẢN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371600"/>
            <a:ext cx="10157354" cy="4800600"/>
          </a:xfrm>
        </p:spPr>
        <p:txBody>
          <a:bodyPr>
            <a:noAutofit/>
          </a:bodyPr>
          <a:lstStyle/>
          <a:p>
            <a:pPr marL="0" lvl="1" indent="0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ts val="3600"/>
              </a:lnSpc>
              <a:spcBef>
                <a:spcPts val="1800"/>
              </a:spcBef>
              <a:buFontTx/>
              <a:buChar char="-"/>
            </a:pP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indent="0" defTabSz="1163638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GDP = C + I +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+ X - IM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defTabSz="1163638">
              <a:lnSpc>
                <a:spcPts val="3600"/>
              </a:lnSpc>
              <a:spcBef>
                <a:spcPts val="600"/>
              </a:spcBef>
              <a:buFont typeface="Symbol" charset="0"/>
              <a:buChar char="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GDP - C –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+ IM – X =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=&gt; GDP – C- T + T –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+ IM - X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</a:p>
          <a:p>
            <a:pPr marL="0" lvl="1" indent="0" defTabSz="1163638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sz="24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QG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(Y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T) + (T – G) + (IM – X)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1087438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nhân	     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  <a:r>
              <a:rPr lang="en-US" sz="24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</a:t>
            </a:r>
            <a:r>
              <a:rPr lang="en-US" sz="24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3776637" y="3613175"/>
            <a:ext cx="190500" cy="13461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5193404" y="3872807"/>
            <a:ext cx="175136" cy="8115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6541998" y="3838483"/>
            <a:ext cx="190502" cy="8955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31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228600"/>
            <a:ext cx="10157354" cy="1295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3: HẠCH TOÁN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SẢN PHẨM QUỐC DÂN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765072"/>
              </p:ext>
            </p:extLst>
          </p:nvPr>
        </p:nvGraphicFramePr>
        <p:xfrm>
          <a:off x="1117309" y="1828800"/>
          <a:ext cx="10157354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8DB6A2-CBBE-4F43-90E0-2A7EED42C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A8DB6A2-CBBE-4F43-90E0-2A7EED42C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C8231D-EA3A-4FAF-9FA5-72EDDEDCC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45C8231D-EA3A-4FAF-9FA5-72EDDEDCC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597E66-0BE9-4E8F-9C28-97A0FC346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8F597E66-0BE9-4E8F-9C28-97A0FC346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72AF7C-398E-47C5-8862-858EE20B4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2072AF7C-398E-47C5-8862-858EE20B4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0D5A66-05CE-4842-9E1A-51D71047C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B0D5A66-05CE-4842-9E1A-51D71047C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C486E7-D3E2-418D-A97A-EC4EE7507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6C486E7-D3E2-418D-A97A-EC4EE7507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A56ED6-E6BD-4FE3-9046-09868782A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2A56ED6-E6BD-4FE3-9046-09868782A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C38464-6FD7-4B30-BBD2-D050619B1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DC38464-6FD7-4B30-BBD2-D050619B1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CÁC ĐỒNG NHẤT THỨC KINH TẾ VĨ MÔ CƠ BẢN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371600"/>
            <a:ext cx="10157354" cy="48006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 – I) + (T – G) + (IM – X) = 0</a:t>
            </a: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=&gt;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+ T + IM = I + G + X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1800"/>
              </a:spcBef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1522412" y="1981199"/>
            <a:ext cx="176316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72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-76200"/>
            <a:ext cx="9067800" cy="1600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TỔNG SẢN PHẨM QUỐC DÂN VÀ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SẢN PHẨM QUỐC NỘI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981200"/>
            <a:ext cx="5739103" cy="4191000"/>
          </a:xfrm>
        </p:spPr>
        <p:txBody>
          <a:bodyPr>
            <a:noAutofit/>
          </a:bodyPr>
          <a:lstStyle/>
          <a:p>
            <a:pPr marL="0" lvl="1" indent="0">
              <a:lnSpc>
                <a:spcPts val="2200"/>
              </a:lnSpc>
              <a:spcBef>
                <a:spcPts val="600"/>
              </a:spcBef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(GDP)</a:t>
            </a:r>
          </a:p>
          <a:p>
            <a:pPr marL="0" lvl="1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tk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209800"/>
            <a:ext cx="38385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7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15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TỔNG SẢN PHẨM QUỐC DÂN VÀ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SẢN PHẨM QUỐC NỘI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600200"/>
            <a:ext cx="10157354" cy="4572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(GDP)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chỉ tiêu tính theo giá trị thị trường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…được sản xuất ra…(trong thời kỳ hiện tại)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392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1447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TỔNG SẢN PHẨM QUỐC DÂN VÀ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SẢN PHẨM QUỐC NỘI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3" y="1600200"/>
            <a:ext cx="5943600" cy="4572000"/>
          </a:xfrm>
        </p:spPr>
        <p:txBody>
          <a:bodyPr>
            <a:noAutofit/>
          </a:bodyPr>
          <a:lstStyle/>
          <a:p>
            <a:pPr marL="0" lvl="1" indent="0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(GNP)</a:t>
            </a:r>
          </a:p>
          <a:p>
            <a:pPr marL="0" indent="0" defTabSz="690563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1981200"/>
            <a:ext cx="5129212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60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199"/>
            <a:ext cx="11658600" cy="141365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PHƯƠNG PHÁP ĐO LƯỜNG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SẢN PHẨM QUỐC NỘI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46564" y="1752600"/>
            <a:ext cx="10157354" cy="723899"/>
          </a:xfrm>
        </p:spPr>
        <p:txBody>
          <a:bodyPr>
            <a:noAutofit/>
          </a:bodyPr>
          <a:lstStyle/>
          <a:p>
            <a:pPr marL="0" lvl="1" indent="0">
              <a:lnSpc>
                <a:spcPts val="2200"/>
              </a:lnSpc>
              <a:spcBef>
                <a:spcPts val="600"/>
              </a:spcBef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ts val="2200"/>
              </a:lnSpc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6"/>
          <p:cNvSpPr>
            <a:spLocks noChangeAspect="1" noChangeArrowheads="1" noTextEdit="1"/>
          </p:cNvSpPr>
          <p:nvPr/>
        </p:nvSpPr>
        <p:spPr bwMode="auto">
          <a:xfrm>
            <a:off x="914184" y="2677866"/>
            <a:ext cx="10882305" cy="289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315217" y="4514396"/>
            <a:ext cx="3626322" cy="56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Dịch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vụ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yếu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tố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42175" y="3737403"/>
            <a:ext cx="3174075" cy="56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hóa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dịch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vụ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088259" y="5118725"/>
            <a:ext cx="4232100" cy="56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Thu nhập từ các yếu tố sản xuất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088259" y="3101681"/>
            <a:ext cx="4005142" cy="56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hóa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dịch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vụ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1142" y="3737403"/>
            <a:ext cx="3174075" cy="105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 GIA ĐÌNH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941540" y="3737403"/>
            <a:ext cx="3401033" cy="105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HÃNG KINH DOANH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4315217" y="3737403"/>
            <a:ext cx="362632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315217" y="4796939"/>
            <a:ext cx="362632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9755535" y="4796939"/>
            <a:ext cx="0" cy="6357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2501222" y="5432662"/>
            <a:ext cx="725431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2501222" y="4796939"/>
            <a:ext cx="0" cy="6357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2501222" y="3101681"/>
            <a:ext cx="0" cy="6357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2501221" y="3099407"/>
            <a:ext cx="725431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9755535" y="3101681"/>
            <a:ext cx="0" cy="6357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90580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15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PHƯƠNG PHÁP ĐO LƯỜNG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SẢN PHẨM QUỐC NỘI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750362"/>
              </p:ext>
            </p:extLst>
          </p:nvPr>
        </p:nvGraphicFramePr>
        <p:xfrm>
          <a:off x="303212" y="1828800"/>
          <a:ext cx="11658600" cy="453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850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1FCB11-92A8-4574-95F6-E5B7810B7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61FCB11-92A8-4574-95F6-E5B7810B7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9E05A8-C47D-477C-85C1-11C2EC10A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79E05A8-C47D-477C-85C1-11C2EC10A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895DFC-A2C5-4ADE-89C6-A1EAF87D5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4895DFC-A2C5-4ADE-89C6-A1EAF87D5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95FC34-7CDB-4CA5-A87A-A7779C4E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495FC34-7CDB-4CA5-A87A-A7779C4E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161142-5D69-47EE-BF03-E9A3637E4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E161142-5D69-47EE-BF03-E9A3637E4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5FF7F-2978-439F-9831-3F2161936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575FF7F-2978-439F-9831-3F2161936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1600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PHƯƠNG PHÁP ĐO LƯỜNG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SẢN PHẨM QUỐC NỘI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905000"/>
            <a:ext cx="10157354" cy="4267200"/>
          </a:xfrm>
        </p:spPr>
        <p:txBody>
          <a:bodyPr>
            <a:noAutofit/>
          </a:bodyPr>
          <a:lstStyle/>
          <a:p>
            <a:pPr marL="0" lvl="1" indent="0">
              <a:lnSpc>
                <a:spcPts val="22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defTabSz="688975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GDP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(C)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(G)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(NX)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= C + I + G +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NX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2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15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PHƯƠNG PHÁP ĐO LƯỜNG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SẢN PHẨM QUỐC NỘI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600200"/>
            <a:ext cx="10157354" cy="4572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 – wages)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 – rent)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GDP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w + i + r 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De + Ti	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68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1026</Words>
  <Application>Microsoft Office PowerPoint</Application>
  <PresentationFormat>Custom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Symbol</vt:lpstr>
      <vt:lpstr>Times New Roman</vt:lpstr>
      <vt:lpstr>Wingdings</vt:lpstr>
      <vt:lpstr>Books 16x9</vt:lpstr>
      <vt:lpstr>CHƯƠNG 3:  HẠCH TOÁN  TỔNG SẢN PHẨM QUỐC DÂN</vt:lpstr>
      <vt:lpstr>CHƯƠNG 3: HẠCH TOÁN  TỔNG SẢN PHẨM QUỐC DÂN</vt:lpstr>
      <vt:lpstr>1. TỔNG SẢN PHẨM QUỐC DÂN VÀ  TỔNG SẢN PHẨM QUỐC NỘI</vt:lpstr>
      <vt:lpstr>1. TỔNG SẢN PHẨM QUỐC DÂN VÀ  TỔNG SẢN PHẨM QUỐC NỘI</vt:lpstr>
      <vt:lpstr>1. TỔNG SẢN PHẨM QUỐC DÂN VÀ  TỔNG SẢN PHẨM QUỐC NỘI</vt:lpstr>
      <vt:lpstr>2. CÁC PHƯƠNG PHÁP ĐO LƯỜNG  TỔNG SẢN PHẨM QUỐC NỘI </vt:lpstr>
      <vt:lpstr>2. CÁC PHƯƠNG PHÁP ĐO LƯỜNG  TỔNG SẢN PHẨM QUỐC NỘI </vt:lpstr>
      <vt:lpstr>2. CÁC PHƯƠNG PHÁP ĐO LƯỜNG  TỔNG SẢN PHẨM QUỐC NỘI </vt:lpstr>
      <vt:lpstr>2. CÁC PHƯƠNG PHÁP ĐO LƯỜNG  TỔNG SẢN PHẨM QUỐC NỘI </vt:lpstr>
      <vt:lpstr>2. CÁC PHƯƠNG PHÁP ĐO LƯỜNG  TỔNG SẢN PHẨM QUỐC NỘI </vt:lpstr>
      <vt:lpstr>3. MỘT SỐ CHỈ TIÊU LIÊN QUAN ĐẾN GDP</vt:lpstr>
      <vt:lpstr>3. MỘT SỐ CHỈ TIÊU LIÊN QUAN ĐẾN GDP</vt:lpstr>
      <vt:lpstr>3. MỘT SỐ CHỈ TIÊU LIÊN QUAN ĐẾN GDP</vt:lpstr>
      <vt:lpstr>4. CÁC ĐỒNG NHẤT THỨC KINH TẾ VĨ MÔ CƠ BẢN</vt:lpstr>
      <vt:lpstr>4. CÁC ĐỒNG NHẤT THỨC KINH TẾ VĨ MÔ CƠ BẢN</vt:lpstr>
      <vt:lpstr>4. CÁC ĐỒNG NHẤT THỨC KINH TẾ VĨ MÔ CƠ BẢN</vt:lpstr>
      <vt:lpstr>4. CÁC ĐỒNG NHẤT THỨC KINH TẾ VĨ MÔ CƠ BẢN</vt:lpstr>
      <vt:lpstr>4. CÁC ĐỒNG NHẤT THỨC KINH TẾ VĨ MÔ CƠ BẢN</vt:lpstr>
      <vt:lpstr>4. CÁC ĐỒNG NHẤT THỨC KINH TẾ VĨ MÔ CƠ BẢN</vt:lpstr>
      <vt:lpstr>4. CÁC ĐỒNG NHẤT THỨC KINH TẾ VĨ MÔ CƠ BẢN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2016-07-12T10:57:52Z</dcterms:created>
  <dcterms:modified xsi:type="dcterms:W3CDTF">2016-09-24T10:58:11Z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