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4"/>
  </p:notesMasterIdLst>
  <p:handoutMasterIdLst>
    <p:handoutMasterId r:id="rId45"/>
  </p:handoutMasterIdLst>
  <p:sldIdLst>
    <p:sldId id="264" r:id="rId3"/>
    <p:sldId id="287" r:id="rId4"/>
    <p:sldId id="288" r:id="rId5"/>
    <p:sldId id="289" r:id="rId6"/>
    <p:sldId id="290" r:id="rId7"/>
    <p:sldId id="332" r:id="rId8"/>
    <p:sldId id="291" r:id="rId9"/>
    <p:sldId id="308" r:id="rId10"/>
    <p:sldId id="292" r:id="rId11"/>
    <p:sldId id="293" r:id="rId12"/>
    <p:sldId id="337" r:id="rId13"/>
    <p:sldId id="294" r:id="rId14"/>
    <p:sldId id="295" r:id="rId15"/>
    <p:sldId id="301" r:id="rId16"/>
    <p:sldId id="338" r:id="rId17"/>
    <p:sldId id="344" r:id="rId18"/>
    <p:sldId id="298" r:id="rId19"/>
    <p:sldId id="339" r:id="rId20"/>
    <p:sldId id="341" r:id="rId21"/>
    <p:sldId id="302" r:id="rId22"/>
    <p:sldId id="335" r:id="rId23"/>
    <p:sldId id="305" r:id="rId24"/>
    <p:sldId id="309" r:id="rId25"/>
    <p:sldId id="336" r:id="rId26"/>
    <p:sldId id="307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21" r:id="rId35"/>
    <p:sldId id="343" r:id="rId36"/>
    <p:sldId id="342" r:id="rId37"/>
    <p:sldId id="322" r:id="rId38"/>
    <p:sldId id="327" r:id="rId39"/>
    <p:sldId id="328" r:id="rId40"/>
    <p:sldId id="340" r:id="rId41"/>
    <p:sldId id="329" r:id="rId42"/>
    <p:sldId id="330" r:id="rId4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3" d="100"/>
          <a:sy n="83" d="100"/>
        </p:scale>
        <p:origin x="614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85A33-AE57-4D5A-A3F6-957F0570B52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1A0F0-82CC-42E8-A15C-67DF9CC5163D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1.</a:t>
          </a:r>
        </a:p>
      </dgm:t>
    </dgm:pt>
    <dgm:pt modelId="{61EC6D2C-7BE1-493B-A43C-612548EB6F77}" type="parTrans" cxnId="{978B2370-2E64-44CE-9819-BBFE15DD4CA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1D61417-C008-45CA-AC5B-312756F8BAC9}" type="sibTrans" cxnId="{978B2370-2E64-44CE-9819-BBFE15DD4CA5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3A49F7C-6FED-4487-94ED-6733FBBC5D83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2.</a:t>
          </a:r>
        </a:p>
      </dgm:t>
    </dgm:pt>
    <dgm:pt modelId="{922A8BA5-424A-4267-836E-1363838E93F7}" type="parTrans" cxnId="{E85EB16C-C3CB-4563-B7C8-F5EB42E387C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2ED1BD7-F276-4ED4-9229-126A68AE2850}" type="sibTrans" cxnId="{E85EB16C-C3CB-4563-B7C8-F5EB42E387C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ADA3817-B784-449B-B565-01E33574E8C3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3.</a:t>
          </a:r>
        </a:p>
      </dgm:t>
    </dgm:pt>
    <dgm:pt modelId="{A6D7E18F-3B89-48BF-8986-C90F52756BCE}" type="parTrans" cxnId="{DDC015FC-D98A-486D-AAF8-7750C74F133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1C065DF-D606-4704-B86E-F7A262732151}" type="sibTrans" cxnId="{DDC015FC-D98A-486D-AAF8-7750C74F133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19376AB-2397-49FE-91FC-1545AFE80E93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4.</a:t>
          </a:r>
        </a:p>
      </dgm:t>
    </dgm:pt>
    <dgm:pt modelId="{30047921-2548-4711-AD6C-76D0D253C4B1}" type="parTrans" cxnId="{4A535279-5E7B-435B-A8D6-DA5B564C921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B2B1708-5E00-45C3-A346-B2ADD3CAE013}" type="sibTrans" cxnId="{4A535279-5E7B-435B-A8D6-DA5B564C921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981A658-A767-4B4C-B8E6-A811F0B8246A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5.</a:t>
          </a:r>
        </a:p>
      </dgm:t>
    </dgm:pt>
    <dgm:pt modelId="{98D5C3EB-61DB-497A-A948-66055A459D82}" type="parTrans" cxnId="{E43B5E59-B44E-47BF-B68D-A5F05D2C97E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87E7B5F-5009-4311-96BE-6CDC33A65F8F}" type="sibTrans" cxnId="{E43B5E59-B44E-47BF-B68D-A5F05D2C97E7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44C5F7E-A09B-44AB-90F4-BE71B5F8CB26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Tiền tệ</a:t>
          </a:r>
        </a:p>
      </dgm:t>
    </dgm:pt>
    <dgm:pt modelId="{B6BFB275-E3C2-442D-816C-EC7A52FAF1AE}" type="parTrans" cxnId="{62A2051B-A8DD-4ACD-927C-12B827CB8D2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CF65734-6CA9-4BDA-BA65-A0D24565A473}" type="sibTrans" cxnId="{62A2051B-A8DD-4ACD-927C-12B827CB8D2F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18DF3430-F81D-409A-8A0F-BFE5514FE688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Thị trường tiền tệ</a:t>
          </a:r>
        </a:p>
      </dgm:t>
    </dgm:pt>
    <dgm:pt modelId="{C99FAD2D-AF62-4B61-80A6-06E61B5D4012}" type="parTrans" cxnId="{83BF8BF2-62B5-480C-91A6-07CB0566BCF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2EAFE92-7140-47E3-B2F9-703867C561AD}" type="sibTrans" cxnId="{83BF8BF2-62B5-480C-91A6-07CB0566BCFC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F62AEBB-D4D1-43A1-9955-942F99C81AA0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Ngân hàng trung gian và sự tạo ra các khoản tiền gửi</a:t>
          </a:r>
        </a:p>
      </dgm:t>
    </dgm:pt>
    <dgm:pt modelId="{EB66AC6A-643E-4B66-B1F9-2889EF0FEEBF}" type="parTrans" cxnId="{96E44C8E-3BDF-47E3-AA9F-8A6AF800DCF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F0D12E0-C457-4277-99B4-196BB58F830F}" type="sibTrans" cxnId="{96E44C8E-3BDF-47E3-AA9F-8A6AF800DCF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97FED422-D684-4555-9848-FD65B25AA10F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Ngân hàng trung ương và chính sách tiền tệ</a:t>
          </a:r>
        </a:p>
      </dgm:t>
    </dgm:pt>
    <dgm:pt modelId="{EDD208D6-A8C0-4BC3-BF05-8422074626E1}" type="parTrans" cxnId="{CCE93F76-D03F-4789-8542-5EA6177BF39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BD9432B-C543-49E8-8199-530DFBF97001}" type="sibTrans" cxnId="{CCE93F76-D03F-4789-8542-5EA6177BF39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C832E1AE-EB2F-4194-AC6E-A172694336CA}">
      <dgm:prSet custT="1"/>
      <dgm:spPr/>
      <dgm:t>
        <a:bodyPr/>
        <a:lstStyle/>
        <a:p>
          <a:pPr rtl="0"/>
          <a:r>
            <a:rPr lang="en-US" sz="24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Mô hình IS – LM</a:t>
          </a:r>
        </a:p>
      </dgm:t>
    </dgm:pt>
    <dgm:pt modelId="{CC1845C8-C440-4070-8A1A-C45CCF46751A}" type="parTrans" cxnId="{E4993DAB-76F7-41D5-981B-4EE5E9BE069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E6C2D5A-9F2C-4273-832F-3200A0621EA6}" type="sibTrans" cxnId="{E4993DAB-76F7-41D5-981B-4EE5E9BE069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E29CD134-F895-4554-AAF2-3CBFF3330E2A}" type="pres">
      <dgm:prSet presAssocID="{48385A33-AE57-4D5A-A3F6-957F0570B524}" presName="linearFlow" presStyleCnt="0">
        <dgm:presLayoutVars>
          <dgm:dir/>
          <dgm:animLvl val="lvl"/>
          <dgm:resizeHandles val="exact"/>
        </dgm:presLayoutVars>
      </dgm:prSet>
      <dgm:spPr/>
    </dgm:pt>
    <dgm:pt modelId="{0C65892B-AAD6-490E-B195-FCF80AEC67E9}" type="pres">
      <dgm:prSet presAssocID="{2FA1A0F0-82CC-42E8-A15C-67DF9CC5163D}" presName="composite" presStyleCnt="0"/>
      <dgm:spPr/>
    </dgm:pt>
    <dgm:pt modelId="{41C16C09-8590-4CE8-9475-D9C8851A3A0F}" type="pres">
      <dgm:prSet presAssocID="{2FA1A0F0-82CC-42E8-A15C-67DF9CC5163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68B8E74-5A02-4953-A0C1-8C8AC767808E}" type="pres">
      <dgm:prSet presAssocID="{2FA1A0F0-82CC-42E8-A15C-67DF9CC5163D}" presName="descendantText" presStyleLbl="alignAcc1" presStyleIdx="0" presStyleCnt="5">
        <dgm:presLayoutVars>
          <dgm:bulletEnabled val="1"/>
        </dgm:presLayoutVars>
      </dgm:prSet>
      <dgm:spPr/>
    </dgm:pt>
    <dgm:pt modelId="{0E71F741-7009-45CF-83E3-9738FFD4883A}" type="pres">
      <dgm:prSet presAssocID="{21D61417-C008-45CA-AC5B-312756F8BAC9}" presName="sp" presStyleCnt="0"/>
      <dgm:spPr/>
    </dgm:pt>
    <dgm:pt modelId="{78B0FD71-E05A-4EC4-BA0D-832AAF4C0481}" type="pres">
      <dgm:prSet presAssocID="{03A49F7C-6FED-4487-94ED-6733FBBC5D83}" presName="composite" presStyleCnt="0"/>
      <dgm:spPr/>
    </dgm:pt>
    <dgm:pt modelId="{3CEAF05A-C8B6-4D6F-9E41-C516615C7F50}" type="pres">
      <dgm:prSet presAssocID="{03A49F7C-6FED-4487-94ED-6733FBBC5D8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172494C-575C-4A24-B5E3-312EEAFE0650}" type="pres">
      <dgm:prSet presAssocID="{03A49F7C-6FED-4487-94ED-6733FBBC5D83}" presName="descendantText" presStyleLbl="alignAcc1" presStyleIdx="1" presStyleCnt="5">
        <dgm:presLayoutVars>
          <dgm:bulletEnabled val="1"/>
        </dgm:presLayoutVars>
      </dgm:prSet>
      <dgm:spPr/>
    </dgm:pt>
    <dgm:pt modelId="{E398309E-A7B4-4ABC-84AE-C962998ED2BE}" type="pres">
      <dgm:prSet presAssocID="{82ED1BD7-F276-4ED4-9229-126A68AE2850}" presName="sp" presStyleCnt="0"/>
      <dgm:spPr/>
    </dgm:pt>
    <dgm:pt modelId="{8405B913-5EE3-442C-BB8E-9606770E1BC8}" type="pres">
      <dgm:prSet presAssocID="{2ADA3817-B784-449B-B565-01E33574E8C3}" presName="composite" presStyleCnt="0"/>
      <dgm:spPr/>
    </dgm:pt>
    <dgm:pt modelId="{42ACB2B4-3768-4CC3-8699-878C654BCDEF}" type="pres">
      <dgm:prSet presAssocID="{2ADA3817-B784-449B-B565-01E33574E8C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E67CF84-39B6-460C-B1BD-E07F359C952C}" type="pres">
      <dgm:prSet presAssocID="{2ADA3817-B784-449B-B565-01E33574E8C3}" presName="descendantText" presStyleLbl="alignAcc1" presStyleIdx="2" presStyleCnt="5">
        <dgm:presLayoutVars>
          <dgm:bulletEnabled val="1"/>
        </dgm:presLayoutVars>
      </dgm:prSet>
      <dgm:spPr/>
    </dgm:pt>
    <dgm:pt modelId="{A30490A9-4F04-4E7A-956E-9ED19DF9F28C}" type="pres">
      <dgm:prSet presAssocID="{A1C065DF-D606-4704-B86E-F7A262732151}" presName="sp" presStyleCnt="0"/>
      <dgm:spPr/>
    </dgm:pt>
    <dgm:pt modelId="{FF45E997-30EF-42F8-9E3B-32938CA440E5}" type="pres">
      <dgm:prSet presAssocID="{C19376AB-2397-49FE-91FC-1545AFE80E93}" presName="composite" presStyleCnt="0"/>
      <dgm:spPr/>
    </dgm:pt>
    <dgm:pt modelId="{0702631D-58E9-4851-B421-F7C134B13CF7}" type="pres">
      <dgm:prSet presAssocID="{C19376AB-2397-49FE-91FC-1545AFE80E93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50AAAC7-8539-4561-BC1B-3B9159882405}" type="pres">
      <dgm:prSet presAssocID="{C19376AB-2397-49FE-91FC-1545AFE80E93}" presName="descendantText" presStyleLbl="alignAcc1" presStyleIdx="3" presStyleCnt="5">
        <dgm:presLayoutVars>
          <dgm:bulletEnabled val="1"/>
        </dgm:presLayoutVars>
      </dgm:prSet>
      <dgm:spPr/>
    </dgm:pt>
    <dgm:pt modelId="{5DB7FFA1-A6CB-4FBC-90CC-94D409E424F5}" type="pres">
      <dgm:prSet presAssocID="{DB2B1708-5E00-45C3-A346-B2ADD3CAE013}" presName="sp" presStyleCnt="0"/>
      <dgm:spPr/>
    </dgm:pt>
    <dgm:pt modelId="{F5B71857-FF1A-46EA-831B-6AB8AF8EE857}" type="pres">
      <dgm:prSet presAssocID="{B981A658-A767-4B4C-B8E6-A811F0B8246A}" presName="composite" presStyleCnt="0"/>
      <dgm:spPr/>
    </dgm:pt>
    <dgm:pt modelId="{6EE6EDC4-B1A1-4C1D-B1D1-258FC39A4812}" type="pres">
      <dgm:prSet presAssocID="{B981A658-A767-4B4C-B8E6-A811F0B8246A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14002F01-3A82-447A-AFCF-BBD38DE1FD56}" type="pres">
      <dgm:prSet presAssocID="{B981A658-A767-4B4C-B8E6-A811F0B8246A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98B2609-478A-4894-AB22-DF7BEF9213B9}" type="presOf" srcId="{C832E1AE-EB2F-4194-AC6E-A172694336CA}" destId="{14002F01-3A82-447A-AFCF-BBD38DE1FD56}" srcOrd="0" destOrd="0" presId="urn:microsoft.com/office/officeart/2005/8/layout/chevron2"/>
    <dgm:cxn modelId="{62A2051B-A8DD-4ACD-927C-12B827CB8D2F}" srcId="{2FA1A0F0-82CC-42E8-A15C-67DF9CC5163D}" destId="{344C5F7E-A09B-44AB-90F4-BE71B5F8CB26}" srcOrd="0" destOrd="0" parTransId="{B6BFB275-E3C2-442D-816C-EC7A52FAF1AE}" sibTransId="{9CF65734-6CA9-4BDA-BA65-A0D24565A473}"/>
    <dgm:cxn modelId="{FE7CC944-8680-4136-ABD0-222A7C5B6AD2}" type="presOf" srcId="{97FED422-D684-4555-9848-FD65B25AA10F}" destId="{A50AAAC7-8539-4561-BC1B-3B9159882405}" srcOrd="0" destOrd="0" presId="urn:microsoft.com/office/officeart/2005/8/layout/chevron2"/>
    <dgm:cxn modelId="{F98C2968-D698-402C-81B4-6D2AF7B37E67}" type="presOf" srcId="{4F62AEBB-D4D1-43A1-9955-942F99C81AA0}" destId="{DE67CF84-39B6-460C-B1BD-E07F359C952C}" srcOrd="0" destOrd="0" presId="urn:microsoft.com/office/officeart/2005/8/layout/chevron2"/>
    <dgm:cxn modelId="{E85EB16C-C3CB-4563-B7C8-F5EB42E387C2}" srcId="{48385A33-AE57-4D5A-A3F6-957F0570B524}" destId="{03A49F7C-6FED-4487-94ED-6733FBBC5D83}" srcOrd="1" destOrd="0" parTransId="{922A8BA5-424A-4267-836E-1363838E93F7}" sibTransId="{82ED1BD7-F276-4ED4-9229-126A68AE2850}"/>
    <dgm:cxn modelId="{C1B7D06C-9366-46FA-BBEF-59D773DBCB61}" type="presOf" srcId="{344C5F7E-A09B-44AB-90F4-BE71B5F8CB26}" destId="{B68B8E74-5A02-4953-A0C1-8C8AC767808E}" srcOrd="0" destOrd="0" presId="urn:microsoft.com/office/officeart/2005/8/layout/chevron2"/>
    <dgm:cxn modelId="{978B2370-2E64-44CE-9819-BBFE15DD4CA5}" srcId="{48385A33-AE57-4D5A-A3F6-957F0570B524}" destId="{2FA1A0F0-82CC-42E8-A15C-67DF9CC5163D}" srcOrd="0" destOrd="0" parTransId="{61EC6D2C-7BE1-493B-A43C-612548EB6F77}" sibTransId="{21D61417-C008-45CA-AC5B-312756F8BAC9}"/>
    <dgm:cxn modelId="{F3EEC753-4510-4BFF-AA7C-8169AAB0A7C5}" type="presOf" srcId="{B981A658-A767-4B4C-B8E6-A811F0B8246A}" destId="{6EE6EDC4-B1A1-4C1D-B1D1-258FC39A4812}" srcOrd="0" destOrd="0" presId="urn:microsoft.com/office/officeart/2005/8/layout/chevron2"/>
    <dgm:cxn modelId="{CCE93F76-D03F-4789-8542-5EA6177BF399}" srcId="{C19376AB-2397-49FE-91FC-1545AFE80E93}" destId="{97FED422-D684-4555-9848-FD65B25AA10F}" srcOrd="0" destOrd="0" parTransId="{EDD208D6-A8C0-4BC3-BF05-8422074626E1}" sibTransId="{2BD9432B-C543-49E8-8199-530DFBF97001}"/>
    <dgm:cxn modelId="{E43B5E59-B44E-47BF-B68D-A5F05D2C97E7}" srcId="{48385A33-AE57-4D5A-A3F6-957F0570B524}" destId="{B981A658-A767-4B4C-B8E6-A811F0B8246A}" srcOrd="4" destOrd="0" parTransId="{98D5C3EB-61DB-497A-A948-66055A459D82}" sibTransId="{187E7B5F-5009-4311-96BE-6CDC33A65F8F}"/>
    <dgm:cxn modelId="{4A535279-5E7B-435B-A8D6-DA5B564C9212}" srcId="{48385A33-AE57-4D5A-A3F6-957F0570B524}" destId="{C19376AB-2397-49FE-91FC-1545AFE80E93}" srcOrd="3" destOrd="0" parTransId="{30047921-2548-4711-AD6C-76D0D253C4B1}" sibTransId="{DB2B1708-5E00-45C3-A346-B2ADD3CAE013}"/>
    <dgm:cxn modelId="{2085BD8C-8331-417D-A65D-E011B02DC10B}" type="presOf" srcId="{C19376AB-2397-49FE-91FC-1545AFE80E93}" destId="{0702631D-58E9-4851-B421-F7C134B13CF7}" srcOrd="0" destOrd="0" presId="urn:microsoft.com/office/officeart/2005/8/layout/chevron2"/>
    <dgm:cxn modelId="{96E44C8E-3BDF-47E3-AA9F-8A6AF800DCF9}" srcId="{2ADA3817-B784-449B-B565-01E33574E8C3}" destId="{4F62AEBB-D4D1-43A1-9955-942F99C81AA0}" srcOrd="0" destOrd="0" parTransId="{EB66AC6A-643E-4B66-B1F9-2889EF0FEEBF}" sibTransId="{BF0D12E0-C457-4277-99B4-196BB58F830F}"/>
    <dgm:cxn modelId="{E4993DAB-76F7-41D5-981B-4EE5E9BE069D}" srcId="{B981A658-A767-4B4C-B8E6-A811F0B8246A}" destId="{C832E1AE-EB2F-4194-AC6E-A172694336CA}" srcOrd="0" destOrd="0" parTransId="{CC1845C8-C440-4070-8A1A-C45CCF46751A}" sibTransId="{2E6C2D5A-9F2C-4273-832F-3200A0621EA6}"/>
    <dgm:cxn modelId="{ACE637B8-35CA-4DC6-9D06-8C8F42C53AD7}" type="presOf" srcId="{48385A33-AE57-4D5A-A3F6-957F0570B524}" destId="{E29CD134-F895-4554-AAF2-3CBFF3330E2A}" srcOrd="0" destOrd="0" presId="urn:microsoft.com/office/officeart/2005/8/layout/chevron2"/>
    <dgm:cxn modelId="{AF57D7BA-B48F-4D90-9C5E-18529353AC51}" type="presOf" srcId="{2FA1A0F0-82CC-42E8-A15C-67DF9CC5163D}" destId="{41C16C09-8590-4CE8-9475-D9C8851A3A0F}" srcOrd="0" destOrd="0" presId="urn:microsoft.com/office/officeart/2005/8/layout/chevron2"/>
    <dgm:cxn modelId="{669BBAC1-0E55-40E4-B9D3-5876ECE52FCF}" type="presOf" srcId="{2ADA3817-B784-449B-B565-01E33574E8C3}" destId="{42ACB2B4-3768-4CC3-8699-878C654BCDEF}" srcOrd="0" destOrd="0" presId="urn:microsoft.com/office/officeart/2005/8/layout/chevron2"/>
    <dgm:cxn modelId="{FCDBD8E3-C652-4D60-8C29-083F09961D89}" type="presOf" srcId="{18DF3430-F81D-409A-8A0F-BFE5514FE688}" destId="{7172494C-575C-4A24-B5E3-312EEAFE0650}" srcOrd="0" destOrd="0" presId="urn:microsoft.com/office/officeart/2005/8/layout/chevron2"/>
    <dgm:cxn modelId="{49BA2DE7-C81D-421C-83FB-0865645B995D}" type="presOf" srcId="{03A49F7C-6FED-4487-94ED-6733FBBC5D83}" destId="{3CEAF05A-C8B6-4D6F-9E41-C516615C7F50}" srcOrd="0" destOrd="0" presId="urn:microsoft.com/office/officeart/2005/8/layout/chevron2"/>
    <dgm:cxn modelId="{83BF8BF2-62B5-480C-91A6-07CB0566BCFC}" srcId="{03A49F7C-6FED-4487-94ED-6733FBBC5D83}" destId="{18DF3430-F81D-409A-8A0F-BFE5514FE688}" srcOrd="0" destOrd="0" parTransId="{C99FAD2D-AF62-4B61-80A6-06E61B5D4012}" sibTransId="{62EAFE92-7140-47E3-B2F9-703867C561AD}"/>
    <dgm:cxn modelId="{DDC015FC-D98A-486D-AAF8-7750C74F1334}" srcId="{48385A33-AE57-4D5A-A3F6-957F0570B524}" destId="{2ADA3817-B784-449B-B565-01E33574E8C3}" srcOrd="2" destOrd="0" parTransId="{A6D7E18F-3B89-48BF-8986-C90F52756BCE}" sibTransId="{A1C065DF-D606-4704-B86E-F7A262732151}"/>
    <dgm:cxn modelId="{30219BAD-CAC6-4A38-9E8D-4A5A47368C94}" type="presParOf" srcId="{E29CD134-F895-4554-AAF2-3CBFF3330E2A}" destId="{0C65892B-AAD6-490E-B195-FCF80AEC67E9}" srcOrd="0" destOrd="0" presId="urn:microsoft.com/office/officeart/2005/8/layout/chevron2"/>
    <dgm:cxn modelId="{3C908C64-6B09-4F94-A19E-C1279BA22AAC}" type="presParOf" srcId="{0C65892B-AAD6-490E-B195-FCF80AEC67E9}" destId="{41C16C09-8590-4CE8-9475-D9C8851A3A0F}" srcOrd="0" destOrd="0" presId="urn:microsoft.com/office/officeart/2005/8/layout/chevron2"/>
    <dgm:cxn modelId="{DBA6F317-339D-40FF-9D16-6ACF68ED2718}" type="presParOf" srcId="{0C65892B-AAD6-490E-B195-FCF80AEC67E9}" destId="{B68B8E74-5A02-4953-A0C1-8C8AC767808E}" srcOrd="1" destOrd="0" presId="urn:microsoft.com/office/officeart/2005/8/layout/chevron2"/>
    <dgm:cxn modelId="{BEA7A45A-EC9A-46CD-B769-086F320C8703}" type="presParOf" srcId="{E29CD134-F895-4554-AAF2-3CBFF3330E2A}" destId="{0E71F741-7009-45CF-83E3-9738FFD4883A}" srcOrd="1" destOrd="0" presId="urn:microsoft.com/office/officeart/2005/8/layout/chevron2"/>
    <dgm:cxn modelId="{155FD961-18D7-41A5-97BF-4DB9570CC372}" type="presParOf" srcId="{E29CD134-F895-4554-AAF2-3CBFF3330E2A}" destId="{78B0FD71-E05A-4EC4-BA0D-832AAF4C0481}" srcOrd="2" destOrd="0" presId="urn:microsoft.com/office/officeart/2005/8/layout/chevron2"/>
    <dgm:cxn modelId="{66FD0F32-C010-4F34-8AC5-E954275E51E9}" type="presParOf" srcId="{78B0FD71-E05A-4EC4-BA0D-832AAF4C0481}" destId="{3CEAF05A-C8B6-4D6F-9E41-C516615C7F50}" srcOrd="0" destOrd="0" presId="urn:microsoft.com/office/officeart/2005/8/layout/chevron2"/>
    <dgm:cxn modelId="{7D67DED8-C7EF-4047-A604-B974338C5005}" type="presParOf" srcId="{78B0FD71-E05A-4EC4-BA0D-832AAF4C0481}" destId="{7172494C-575C-4A24-B5E3-312EEAFE0650}" srcOrd="1" destOrd="0" presId="urn:microsoft.com/office/officeart/2005/8/layout/chevron2"/>
    <dgm:cxn modelId="{3C6F83B2-135E-4C75-9D85-729F2DCD96D9}" type="presParOf" srcId="{E29CD134-F895-4554-AAF2-3CBFF3330E2A}" destId="{E398309E-A7B4-4ABC-84AE-C962998ED2BE}" srcOrd="3" destOrd="0" presId="urn:microsoft.com/office/officeart/2005/8/layout/chevron2"/>
    <dgm:cxn modelId="{6C8B18FF-5FC4-408C-8313-1FA863FC7B45}" type="presParOf" srcId="{E29CD134-F895-4554-AAF2-3CBFF3330E2A}" destId="{8405B913-5EE3-442C-BB8E-9606770E1BC8}" srcOrd="4" destOrd="0" presId="urn:microsoft.com/office/officeart/2005/8/layout/chevron2"/>
    <dgm:cxn modelId="{45E53814-6061-4D09-A4ED-4C7E20F35DED}" type="presParOf" srcId="{8405B913-5EE3-442C-BB8E-9606770E1BC8}" destId="{42ACB2B4-3768-4CC3-8699-878C654BCDEF}" srcOrd="0" destOrd="0" presId="urn:microsoft.com/office/officeart/2005/8/layout/chevron2"/>
    <dgm:cxn modelId="{C770819B-BE8C-4203-B21D-7E47FB91AE8A}" type="presParOf" srcId="{8405B913-5EE3-442C-BB8E-9606770E1BC8}" destId="{DE67CF84-39B6-460C-B1BD-E07F359C952C}" srcOrd="1" destOrd="0" presId="urn:microsoft.com/office/officeart/2005/8/layout/chevron2"/>
    <dgm:cxn modelId="{F303038D-EC2F-43B7-8A96-E06677DEFFD5}" type="presParOf" srcId="{E29CD134-F895-4554-AAF2-3CBFF3330E2A}" destId="{A30490A9-4F04-4E7A-956E-9ED19DF9F28C}" srcOrd="5" destOrd="0" presId="urn:microsoft.com/office/officeart/2005/8/layout/chevron2"/>
    <dgm:cxn modelId="{80DD3B6C-7302-4EC3-AD2B-04C0BADA2377}" type="presParOf" srcId="{E29CD134-F895-4554-AAF2-3CBFF3330E2A}" destId="{FF45E997-30EF-42F8-9E3B-32938CA440E5}" srcOrd="6" destOrd="0" presId="urn:microsoft.com/office/officeart/2005/8/layout/chevron2"/>
    <dgm:cxn modelId="{59346378-3D85-4E57-A810-97D379DE7EF4}" type="presParOf" srcId="{FF45E997-30EF-42F8-9E3B-32938CA440E5}" destId="{0702631D-58E9-4851-B421-F7C134B13CF7}" srcOrd="0" destOrd="0" presId="urn:microsoft.com/office/officeart/2005/8/layout/chevron2"/>
    <dgm:cxn modelId="{E9B08347-1739-4731-925A-C4EB577C48B2}" type="presParOf" srcId="{FF45E997-30EF-42F8-9E3B-32938CA440E5}" destId="{A50AAAC7-8539-4561-BC1B-3B9159882405}" srcOrd="1" destOrd="0" presId="urn:microsoft.com/office/officeart/2005/8/layout/chevron2"/>
    <dgm:cxn modelId="{87BC4C66-3D2E-4B54-9ADD-00B573D4678A}" type="presParOf" srcId="{E29CD134-F895-4554-AAF2-3CBFF3330E2A}" destId="{5DB7FFA1-A6CB-4FBC-90CC-94D409E424F5}" srcOrd="7" destOrd="0" presId="urn:microsoft.com/office/officeart/2005/8/layout/chevron2"/>
    <dgm:cxn modelId="{3A578C45-7CAF-4F06-A0C5-1A6A4ADB6FBB}" type="presParOf" srcId="{E29CD134-F895-4554-AAF2-3CBFF3330E2A}" destId="{F5B71857-FF1A-46EA-831B-6AB8AF8EE857}" srcOrd="8" destOrd="0" presId="urn:microsoft.com/office/officeart/2005/8/layout/chevron2"/>
    <dgm:cxn modelId="{02B06495-9F4D-4F32-A11C-12AB1D919DF2}" type="presParOf" srcId="{F5B71857-FF1A-46EA-831B-6AB8AF8EE857}" destId="{6EE6EDC4-B1A1-4C1D-B1D1-258FC39A4812}" srcOrd="0" destOrd="0" presId="urn:microsoft.com/office/officeart/2005/8/layout/chevron2"/>
    <dgm:cxn modelId="{05287914-4BFC-49BA-AB38-9102E0C24C81}" type="presParOf" srcId="{F5B71857-FF1A-46EA-831B-6AB8AF8EE857}" destId="{14002F01-3A82-447A-AFCF-BBD38DE1FD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4615D-8FAC-46CC-8FBA-96D13744E21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7E344-7DF4-4E67-8F59-883321B608A9}">
      <dgm:prSet/>
      <dgm:spPr/>
      <dgm:t>
        <a:bodyPr/>
        <a:lstStyle/>
        <a:p>
          <a:pPr rtl="0">
            <a:lnSpc>
              <a:spcPts val="3300"/>
            </a:lnSpc>
            <a:spcAft>
              <a:spcPts val="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Mn: </a:t>
          </a:r>
        </a:p>
        <a:p>
          <a:pPr rtl="0">
            <a:lnSpc>
              <a:spcPts val="3300"/>
            </a:lnSpc>
            <a:spcAft>
              <a:spcPts val="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Khối tiền danh nghĩa</a:t>
          </a:r>
        </a:p>
      </dgm:t>
    </dgm:pt>
    <dgm:pt modelId="{AE4295E1-0485-41FD-A8B6-CF6CFDC2F8B2}" type="parTrans" cxnId="{66CF0F64-0E17-40D6-B4A2-D07B3B827D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14FD6-EBFA-4C1E-A598-00030CD85356}" type="sibTrans" cxnId="{66CF0F64-0E17-40D6-B4A2-D07B3B827D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7F61E-85FB-438E-9392-E1175AB2806E}">
      <dgm:prSet/>
      <dgm:spPr/>
      <dgm:t>
        <a:bodyPr/>
        <a:lstStyle/>
        <a:p>
          <a:pPr rtl="0">
            <a:lnSpc>
              <a:spcPts val="3300"/>
            </a:lnSpc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 M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= M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gửi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DA8EC-7A88-46F4-971D-EEB5E876130A}" type="parTrans" cxnId="{15E4946C-EAB3-4AD8-89B6-0641C729D1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16E2B-44DC-4981-8CC9-162C685B5AF7}" type="sibTrans" cxnId="{15E4946C-EAB3-4AD8-89B6-0641C729D1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84C94-2E21-46DB-8E3F-1C93524E3735}">
      <dgm:prSet/>
      <dgm:spPr/>
      <dgm:t>
        <a:bodyPr/>
        <a:lstStyle/>
        <a:p>
          <a:pPr rtl="0">
            <a:lnSpc>
              <a:spcPts val="3300"/>
            </a:lnSpc>
            <a:spcAft>
              <a:spcPts val="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Khối tiền giao dịch (M</a:t>
          </a:r>
          <a:r>
            <a:rPr lang="en-US" baseline="-250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</a:p>
        <a:p>
          <a:pPr rtl="0">
            <a:lnSpc>
              <a:spcPts val="3300"/>
            </a:lnSpc>
            <a:spcAft>
              <a:spcPct val="35000"/>
            </a:spcAft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baseline="-250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C + D</a:t>
          </a:r>
        </a:p>
      </dgm:t>
    </dgm:pt>
    <dgm:pt modelId="{12C19B54-A357-432F-944D-D670EFACE2BC}" type="parTrans" cxnId="{9F59D1F3-51AB-4F8C-8EFB-CBDE5487D4B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6C60A-DD46-4BCE-B0CB-ED7F9D9088DB}" type="sibTrans" cxnId="{9F59D1F3-51AB-4F8C-8EFB-CBDE5487D4B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AD8D7-C9AA-4EE2-AFEE-B3C2A2C0C874}">
      <dgm:prSet/>
      <dgm:spPr/>
      <dgm:t>
        <a:bodyPr/>
        <a:lstStyle/>
        <a:p>
          <a:pPr rtl="0">
            <a:lnSpc>
              <a:spcPts val="3300"/>
            </a:lnSpc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Khối tiền M</a:t>
          </a:r>
          <a:r>
            <a:rPr lang="en-US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: M</a:t>
          </a:r>
          <a:r>
            <a:rPr lang="en-US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M</a:t>
          </a:r>
          <a:r>
            <a:rPr lang="en-US" baseline="-250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+ các loại chứng khoán có giá</a:t>
          </a:r>
        </a:p>
      </dgm:t>
    </dgm:pt>
    <dgm:pt modelId="{27EC7D4D-7F43-4264-AB81-A052B712979E}" type="parTrans" cxnId="{36FA2A10-E5E6-4A9A-BD8A-7E38FB6F74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7619D-9470-4B39-BAD1-9282A8FBB6B4}" type="sibTrans" cxnId="{36FA2A10-E5E6-4A9A-BD8A-7E38FB6F74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C06EC-498F-4568-AD2E-1C3EAC16F819}" type="pres">
      <dgm:prSet presAssocID="{11A4615D-8FAC-46CC-8FBA-96D13744E21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6D0364-E8D0-42BA-A5E6-6F788A47D1D5}" type="pres">
      <dgm:prSet presAssocID="{B7E7E344-7DF4-4E67-8F59-883321B608A9}" presName="centerShape" presStyleLbl="node0" presStyleIdx="0" presStyleCnt="1" custScaleX="102714" custScaleY="102714"/>
      <dgm:spPr/>
    </dgm:pt>
    <dgm:pt modelId="{1A10DD83-34A9-41BA-A739-C2CD11024F36}" type="pres">
      <dgm:prSet presAssocID="{12C19B54-A357-432F-944D-D670EFACE2BC}" presName="parTrans" presStyleLbl="bgSibTrans2D1" presStyleIdx="0" presStyleCnt="3"/>
      <dgm:spPr/>
    </dgm:pt>
    <dgm:pt modelId="{083450B1-4337-49FE-AB02-D65A8E9ECFE4}" type="pres">
      <dgm:prSet presAssocID="{9E084C94-2E21-46DB-8E3F-1C93524E3735}" presName="node" presStyleLbl="node1" presStyleIdx="0" presStyleCnt="3" custScaleX="129744" custScaleY="102714" custRadScaleRad="119999" custRadScaleInc="-21487">
        <dgm:presLayoutVars>
          <dgm:bulletEnabled val="1"/>
        </dgm:presLayoutVars>
      </dgm:prSet>
      <dgm:spPr/>
    </dgm:pt>
    <dgm:pt modelId="{361B5FFC-D53F-493D-9A5C-BE24F4AAA18A}" type="pres">
      <dgm:prSet presAssocID="{3EEDA8EC-7A88-46F4-971D-EEB5E876130A}" presName="parTrans" presStyleLbl="bgSibTrans2D1" presStyleIdx="1" presStyleCnt="3"/>
      <dgm:spPr/>
    </dgm:pt>
    <dgm:pt modelId="{EA4F442C-EB3D-4A5B-AC13-EBB710B70985}" type="pres">
      <dgm:prSet presAssocID="{AEC7F61E-85FB-438E-9392-E1175AB2806E}" presName="node" presStyleLbl="node1" presStyleIdx="1" presStyleCnt="3" custScaleX="142719" custScaleY="102714">
        <dgm:presLayoutVars>
          <dgm:bulletEnabled val="1"/>
        </dgm:presLayoutVars>
      </dgm:prSet>
      <dgm:spPr/>
    </dgm:pt>
    <dgm:pt modelId="{1743C361-05ED-4719-BCD2-789D4FFF17A5}" type="pres">
      <dgm:prSet presAssocID="{27EC7D4D-7F43-4264-AB81-A052B712979E}" presName="parTrans" presStyleLbl="bgSibTrans2D1" presStyleIdx="2" presStyleCnt="3"/>
      <dgm:spPr/>
    </dgm:pt>
    <dgm:pt modelId="{B13B71F9-713D-461B-B3B9-A14355DE0475}" type="pres">
      <dgm:prSet presAssocID="{E7DAD8D7-C9AA-4EE2-AFEE-B3C2A2C0C874}" presName="node" presStyleLbl="node1" presStyleIdx="2" presStyleCnt="3" custScaleX="129744" custScaleY="102714" custRadScaleRad="121476" custRadScaleInc="24161">
        <dgm:presLayoutVars>
          <dgm:bulletEnabled val="1"/>
        </dgm:presLayoutVars>
      </dgm:prSet>
      <dgm:spPr/>
    </dgm:pt>
  </dgm:ptLst>
  <dgm:cxnLst>
    <dgm:cxn modelId="{36FA2A10-E5E6-4A9A-BD8A-7E38FB6F7482}" srcId="{B7E7E344-7DF4-4E67-8F59-883321B608A9}" destId="{E7DAD8D7-C9AA-4EE2-AFEE-B3C2A2C0C874}" srcOrd="2" destOrd="0" parTransId="{27EC7D4D-7F43-4264-AB81-A052B712979E}" sibTransId="{D247619D-9470-4B39-BAD1-9282A8FBB6B4}"/>
    <dgm:cxn modelId="{10A84D14-1DE0-4FF0-9C10-340B89278A6A}" type="presOf" srcId="{12C19B54-A357-432F-944D-D670EFACE2BC}" destId="{1A10DD83-34A9-41BA-A739-C2CD11024F36}" srcOrd="0" destOrd="0" presId="urn:microsoft.com/office/officeart/2005/8/layout/radial4"/>
    <dgm:cxn modelId="{81C36716-0A03-461D-B4E7-2A9F5A9E60A7}" type="presOf" srcId="{E7DAD8D7-C9AA-4EE2-AFEE-B3C2A2C0C874}" destId="{B13B71F9-713D-461B-B3B9-A14355DE0475}" srcOrd="0" destOrd="0" presId="urn:microsoft.com/office/officeart/2005/8/layout/radial4"/>
    <dgm:cxn modelId="{93F87042-1A00-42CB-A823-85840B3B3EA7}" type="presOf" srcId="{11A4615D-8FAC-46CC-8FBA-96D13744E211}" destId="{306C06EC-498F-4568-AD2E-1C3EAC16F819}" srcOrd="0" destOrd="0" presId="urn:microsoft.com/office/officeart/2005/8/layout/radial4"/>
    <dgm:cxn modelId="{66CF0F64-0E17-40D6-B4A2-D07B3B827DB4}" srcId="{11A4615D-8FAC-46CC-8FBA-96D13744E211}" destId="{B7E7E344-7DF4-4E67-8F59-883321B608A9}" srcOrd="0" destOrd="0" parTransId="{AE4295E1-0485-41FD-A8B6-CF6CFDC2F8B2}" sibTransId="{DC614FD6-EBFA-4C1E-A598-00030CD85356}"/>
    <dgm:cxn modelId="{BFE53D68-5624-4494-BDED-F8BAE40FBFBB}" type="presOf" srcId="{27EC7D4D-7F43-4264-AB81-A052B712979E}" destId="{1743C361-05ED-4719-BCD2-789D4FFF17A5}" srcOrd="0" destOrd="0" presId="urn:microsoft.com/office/officeart/2005/8/layout/radial4"/>
    <dgm:cxn modelId="{15E4946C-EAB3-4AD8-89B6-0641C729D153}" srcId="{B7E7E344-7DF4-4E67-8F59-883321B608A9}" destId="{AEC7F61E-85FB-438E-9392-E1175AB2806E}" srcOrd="1" destOrd="0" parTransId="{3EEDA8EC-7A88-46F4-971D-EEB5E876130A}" sibTransId="{53616E2B-44DC-4981-8CC9-162C685B5AF7}"/>
    <dgm:cxn modelId="{19FF5076-0FD9-41A0-A74B-C097639ABCC4}" type="presOf" srcId="{B7E7E344-7DF4-4E67-8F59-883321B608A9}" destId="{B26D0364-E8D0-42BA-A5E6-6F788A47D1D5}" srcOrd="0" destOrd="0" presId="urn:microsoft.com/office/officeart/2005/8/layout/radial4"/>
    <dgm:cxn modelId="{7C874C8A-2225-47D6-9A4B-28F14C771EC7}" type="presOf" srcId="{AEC7F61E-85FB-438E-9392-E1175AB2806E}" destId="{EA4F442C-EB3D-4A5B-AC13-EBB710B70985}" srcOrd="0" destOrd="0" presId="urn:microsoft.com/office/officeart/2005/8/layout/radial4"/>
    <dgm:cxn modelId="{84ABAEB6-B7FD-431E-A482-B7CDDFE2906E}" type="presOf" srcId="{9E084C94-2E21-46DB-8E3F-1C93524E3735}" destId="{083450B1-4337-49FE-AB02-D65A8E9ECFE4}" srcOrd="0" destOrd="0" presId="urn:microsoft.com/office/officeart/2005/8/layout/radial4"/>
    <dgm:cxn modelId="{2C7421E8-CE99-4709-91C4-B1091FE8465B}" type="presOf" srcId="{3EEDA8EC-7A88-46F4-971D-EEB5E876130A}" destId="{361B5FFC-D53F-493D-9A5C-BE24F4AAA18A}" srcOrd="0" destOrd="0" presId="urn:microsoft.com/office/officeart/2005/8/layout/radial4"/>
    <dgm:cxn modelId="{9F59D1F3-51AB-4F8C-8EFB-CBDE5487D4B7}" srcId="{B7E7E344-7DF4-4E67-8F59-883321B608A9}" destId="{9E084C94-2E21-46DB-8E3F-1C93524E3735}" srcOrd="0" destOrd="0" parTransId="{12C19B54-A357-432F-944D-D670EFACE2BC}" sibTransId="{5026C60A-DD46-4BCE-B0CB-ED7F9D9088DB}"/>
    <dgm:cxn modelId="{1DE11D6B-CB76-4270-86EB-B16F5387421A}" type="presParOf" srcId="{306C06EC-498F-4568-AD2E-1C3EAC16F819}" destId="{B26D0364-E8D0-42BA-A5E6-6F788A47D1D5}" srcOrd="0" destOrd="0" presId="urn:microsoft.com/office/officeart/2005/8/layout/radial4"/>
    <dgm:cxn modelId="{5BBF07F5-6F48-4DDB-873E-5AB3BDE3EE9C}" type="presParOf" srcId="{306C06EC-498F-4568-AD2E-1C3EAC16F819}" destId="{1A10DD83-34A9-41BA-A739-C2CD11024F36}" srcOrd="1" destOrd="0" presId="urn:microsoft.com/office/officeart/2005/8/layout/radial4"/>
    <dgm:cxn modelId="{E92C1730-7913-4095-BD39-7E47F6C9E1C9}" type="presParOf" srcId="{306C06EC-498F-4568-AD2E-1C3EAC16F819}" destId="{083450B1-4337-49FE-AB02-D65A8E9ECFE4}" srcOrd="2" destOrd="0" presId="urn:microsoft.com/office/officeart/2005/8/layout/radial4"/>
    <dgm:cxn modelId="{90CC6E9D-C71B-4178-8D67-42F5EDC94F96}" type="presParOf" srcId="{306C06EC-498F-4568-AD2E-1C3EAC16F819}" destId="{361B5FFC-D53F-493D-9A5C-BE24F4AAA18A}" srcOrd="3" destOrd="0" presId="urn:microsoft.com/office/officeart/2005/8/layout/radial4"/>
    <dgm:cxn modelId="{6B933F01-233D-46C4-B385-7F1BABE766D9}" type="presParOf" srcId="{306C06EC-498F-4568-AD2E-1C3EAC16F819}" destId="{EA4F442C-EB3D-4A5B-AC13-EBB710B70985}" srcOrd="4" destOrd="0" presId="urn:microsoft.com/office/officeart/2005/8/layout/radial4"/>
    <dgm:cxn modelId="{31FD9819-9F14-4483-ABD2-54CC088F5002}" type="presParOf" srcId="{306C06EC-498F-4568-AD2E-1C3EAC16F819}" destId="{1743C361-05ED-4719-BCD2-789D4FFF17A5}" srcOrd="5" destOrd="0" presId="urn:microsoft.com/office/officeart/2005/8/layout/radial4"/>
    <dgm:cxn modelId="{AAECA981-9156-459F-88CD-D10672A71412}" type="presParOf" srcId="{306C06EC-498F-4568-AD2E-1C3EAC16F819}" destId="{B13B71F9-713D-461B-B3B9-A14355DE047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800AF-FF00-4F9E-B474-A79D93063339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6A744-AA50-4613-8076-C115703FF62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CHỨC NĂNG</a:t>
          </a:r>
        </a:p>
      </dgm:t>
    </dgm:pt>
    <dgm:pt modelId="{952E177A-446A-478D-B12D-BB5D4D02D64F}" type="parTrans" cxnId="{339D6A4A-DCAB-482A-A9A3-24777235031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6B33C-5CFD-41C6-A4FD-3DAABEEDA2C8}" type="sibTrans" cxnId="{339D6A4A-DCAB-482A-A9A3-24777235031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D65D2-1F40-4F4B-A944-A7F25B176E61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Chức năng trung gian tín dụng</a:t>
          </a:r>
        </a:p>
      </dgm:t>
    </dgm:pt>
    <dgm:pt modelId="{F218CF8F-3ABB-4B9E-A83E-BABA964F58BF}" type="parTrans" cxnId="{D8F53B64-17CA-46A5-A1DC-6DA3E392E3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A922A-39CC-4304-B3BF-0E241F143F73}" type="sibTrans" cxnId="{D8F53B64-17CA-46A5-A1DC-6DA3E392E33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705F4-CB8F-470A-95CE-F491A5A85456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Chức năng tạo tiền</a:t>
          </a:r>
        </a:p>
      </dgm:t>
    </dgm:pt>
    <dgm:pt modelId="{55CC6ACA-92C7-4DC8-8140-CDDD655B1A71}" type="parTrans" cxnId="{71070909-6E9F-48AF-A3E7-A53ADB524F6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0C7C2-5921-4AC4-9137-467FAB5C6868}" type="sibTrans" cxnId="{71070909-6E9F-48AF-A3E7-A53ADB524F6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56279-5589-47C8-AA69-778133A2F557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Chức năng thanh toán </a:t>
          </a:r>
        </a:p>
      </dgm:t>
    </dgm:pt>
    <dgm:pt modelId="{301B64D8-EE7C-4720-A19B-9DF49FEFF605}" type="parTrans" cxnId="{6A9B5571-B638-4B92-92F7-CD50AE4306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BE041-0F43-440C-A198-AA7F81541590}" type="sibTrans" cxnId="{6A9B5571-B638-4B92-92F7-CD50AE4306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C327E-E519-4607-B197-4223EE0F1A32}" type="pres">
      <dgm:prSet presAssocID="{74B800AF-FF00-4F9E-B474-A79D9306333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A40CB0-F3F4-44FE-B0F0-5B5DAE17CC3E}" type="pres">
      <dgm:prSet presAssocID="{91C6A744-AA50-4613-8076-C115703FF620}" presName="centerShape" presStyleLbl="node0" presStyleIdx="0" presStyleCnt="1" custScaleX="182078" custScaleY="182078"/>
      <dgm:spPr/>
    </dgm:pt>
    <dgm:pt modelId="{71E21EA7-3E97-49A6-82EE-8E55CBB2307B}" type="pres">
      <dgm:prSet presAssocID="{F218CF8F-3ABB-4B9E-A83E-BABA964F58BF}" presName="parTrans" presStyleLbl="sibTrans2D1" presStyleIdx="0" presStyleCnt="3"/>
      <dgm:spPr/>
    </dgm:pt>
    <dgm:pt modelId="{D5761323-A748-4F62-8371-59F7D5FDA79B}" type="pres">
      <dgm:prSet presAssocID="{F218CF8F-3ABB-4B9E-A83E-BABA964F58BF}" presName="connectorText" presStyleLbl="sibTrans2D1" presStyleIdx="0" presStyleCnt="3"/>
      <dgm:spPr/>
    </dgm:pt>
    <dgm:pt modelId="{F6A634EA-FEAE-4B26-97AA-28BBE17C585A}" type="pres">
      <dgm:prSet presAssocID="{819D65D2-1F40-4F4B-A944-A7F25B176E61}" presName="node" presStyleLbl="node1" presStyleIdx="0" presStyleCnt="3" custScaleX="148033" custScaleY="141120" custRadScaleRad="134446" custRadScaleInc="70513">
        <dgm:presLayoutVars>
          <dgm:bulletEnabled val="1"/>
        </dgm:presLayoutVars>
      </dgm:prSet>
      <dgm:spPr/>
    </dgm:pt>
    <dgm:pt modelId="{B31D71B5-4F54-41BE-8F5F-B7848CD96C8E}" type="pres">
      <dgm:prSet presAssocID="{55CC6ACA-92C7-4DC8-8140-CDDD655B1A71}" presName="parTrans" presStyleLbl="sibTrans2D1" presStyleIdx="1" presStyleCnt="3"/>
      <dgm:spPr/>
    </dgm:pt>
    <dgm:pt modelId="{D0D08C36-7E55-4928-9FA6-E1F0FCF7ED31}" type="pres">
      <dgm:prSet presAssocID="{55CC6ACA-92C7-4DC8-8140-CDDD655B1A71}" presName="connectorText" presStyleLbl="sibTrans2D1" presStyleIdx="1" presStyleCnt="3"/>
      <dgm:spPr/>
    </dgm:pt>
    <dgm:pt modelId="{86410403-09DD-4E92-888B-B5A647A4F76A}" type="pres">
      <dgm:prSet presAssocID="{631705F4-CB8F-470A-95CE-F491A5A85456}" presName="node" presStyleLbl="node1" presStyleIdx="1" presStyleCnt="3" custScaleX="141120" custScaleY="141120" custRadScaleRad="135637" custRadScaleInc="-14246">
        <dgm:presLayoutVars>
          <dgm:bulletEnabled val="1"/>
        </dgm:presLayoutVars>
      </dgm:prSet>
      <dgm:spPr/>
    </dgm:pt>
    <dgm:pt modelId="{8B695162-97D1-43AA-8B7D-D3360041D487}" type="pres">
      <dgm:prSet presAssocID="{301B64D8-EE7C-4720-A19B-9DF49FEFF605}" presName="parTrans" presStyleLbl="sibTrans2D1" presStyleIdx="2" presStyleCnt="3"/>
      <dgm:spPr/>
    </dgm:pt>
    <dgm:pt modelId="{3E489749-8D8C-425C-9135-D9633EFF521C}" type="pres">
      <dgm:prSet presAssocID="{301B64D8-EE7C-4720-A19B-9DF49FEFF605}" presName="connectorText" presStyleLbl="sibTrans2D1" presStyleIdx="2" presStyleCnt="3"/>
      <dgm:spPr/>
    </dgm:pt>
    <dgm:pt modelId="{251ADD7F-DBEF-4186-9267-991758081202}" type="pres">
      <dgm:prSet presAssocID="{F3A56279-5589-47C8-AA69-778133A2F557}" presName="node" presStyleLbl="node1" presStyleIdx="2" presStyleCnt="3" custScaleX="148033" custScaleY="148033" custRadScaleRad="139638" custRadScaleInc="74769">
        <dgm:presLayoutVars>
          <dgm:bulletEnabled val="1"/>
        </dgm:presLayoutVars>
      </dgm:prSet>
      <dgm:spPr/>
    </dgm:pt>
  </dgm:ptLst>
  <dgm:cxnLst>
    <dgm:cxn modelId="{71070909-6E9F-48AF-A3E7-A53ADB524F69}" srcId="{91C6A744-AA50-4613-8076-C115703FF620}" destId="{631705F4-CB8F-470A-95CE-F491A5A85456}" srcOrd="1" destOrd="0" parTransId="{55CC6ACA-92C7-4DC8-8140-CDDD655B1A71}" sibTransId="{2950C7C2-5921-4AC4-9137-467FAB5C6868}"/>
    <dgm:cxn modelId="{10E8380B-19F6-49FE-8EE1-FC5AB7BD5B30}" type="presOf" srcId="{F3A56279-5589-47C8-AA69-778133A2F557}" destId="{251ADD7F-DBEF-4186-9267-991758081202}" srcOrd="0" destOrd="0" presId="urn:microsoft.com/office/officeart/2005/8/layout/radial5"/>
    <dgm:cxn modelId="{7F767923-DF0C-4CA9-9074-44906F4F11CA}" type="presOf" srcId="{91C6A744-AA50-4613-8076-C115703FF620}" destId="{16A40CB0-F3F4-44FE-B0F0-5B5DAE17CC3E}" srcOrd="0" destOrd="0" presId="urn:microsoft.com/office/officeart/2005/8/layout/radial5"/>
    <dgm:cxn modelId="{D8F53B64-17CA-46A5-A1DC-6DA3E392E33F}" srcId="{91C6A744-AA50-4613-8076-C115703FF620}" destId="{819D65D2-1F40-4F4B-A944-A7F25B176E61}" srcOrd="0" destOrd="0" parTransId="{F218CF8F-3ABB-4B9E-A83E-BABA964F58BF}" sibTransId="{805A922A-39CC-4304-B3BF-0E241F143F73}"/>
    <dgm:cxn modelId="{339D6A4A-DCAB-482A-A9A3-24777235031F}" srcId="{74B800AF-FF00-4F9E-B474-A79D93063339}" destId="{91C6A744-AA50-4613-8076-C115703FF620}" srcOrd="0" destOrd="0" parTransId="{952E177A-446A-478D-B12D-BB5D4D02D64F}" sibTransId="{FD96B33C-5CFD-41C6-A4FD-3DAABEEDA2C8}"/>
    <dgm:cxn modelId="{99EF864A-82E4-4F13-9212-BD35825EAAEF}" type="presOf" srcId="{74B800AF-FF00-4F9E-B474-A79D93063339}" destId="{227C327E-E519-4607-B197-4223EE0F1A32}" srcOrd="0" destOrd="0" presId="urn:microsoft.com/office/officeart/2005/8/layout/radial5"/>
    <dgm:cxn modelId="{E3D5B16B-DBA0-463E-B729-F47186CCC31E}" type="presOf" srcId="{55CC6ACA-92C7-4DC8-8140-CDDD655B1A71}" destId="{B31D71B5-4F54-41BE-8F5F-B7848CD96C8E}" srcOrd="0" destOrd="0" presId="urn:microsoft.com/office/officeart/2005/8/layout/radial5"/>
    <dgm:cxn modelId="{6A9B5571-B638-4B92-92F7-CD50AE4306BA}" srcId="{91C6A744-AA50-4613-8076-C115703FF620}" destId="{F3A56279-5589-47C8-AA69-778133A2F557}" srcOrd="2" destOrd="0" parTransId="{301B64D8-EE7C-4720-A19B-9DF49FEFF605}" sibTransId="{DAEBE041-0F43-440C-A198-AA7F81541590}"/>
    <dgm:cxn modelId="{04CAFB7C-103C-4FC1-92AB-30709F021E4C}" type="presOf" srcId="{301B64D8-EE7C-4720-A19B-9DF49FEFF605}" destId="{3E489749-8D8C-425C-9135-D9633EFF521C}" srcOrd="1" destOrd="0" presId="urn:microsoft.com/office/officeart/2005/8/layout/radial5"/>
    <dgm:cxn modelId="{3F7FC28D-1984-4EC3-938E-75A82AD5708A}" type="presOf" srcId="{F218CF8F-3ABB-4B9E-A83E-BABA964F58BF}" destId="{71E21EA7-3E97-49A6-82EE-8E55CBB2307B}" srcOrd="0" destOrd="0" presId="urn:microsoft.com/office/officeart/2005/8/layout/radial5"/>
    <dgm:cxn modelId="{7F22679C-ECC8-4C83-86AF-937DB0462EB6}" type="presOf" srcId="{301B64D8-EE7C-4720-A19B-9DF49FEFF605}" destId="{8B695162-97D1-43AA-8B7D-D3360041D487}" srcOrd="0" destOrd="0" presId="urn:microsoft.com/office/officeart/2005/8/layout/radial5"/>
    <dgm:cxn modelId="{8FCBA19E-F550-4B94-A9F8-31E0BD468927}" type="presOf" srcId="{819D65D2-1F40-4F4B-A944-A7F25B176E61}" destId="{F6A634EA-FEAE-4B26-97AA-28BBE17C585A}" srcOrd="0" destOrd="0" presId="urn:microsoft.com/office/officeart/2005/8/layout/radial5"/>
    <dgm:cxn modelId="{7AAEEAB7-AFCD-4290-9511-EE102FC012E2}" type="presOf" srcId="{F218CF8F-3ABB-4B9E-A83E-BABA964F58BF}" destId="{D5761323-A748-4F62-8371-59F7D5FDA79B}" srcOrd="1" destOrd="0" presId="urn:microsoft.com/office/officeart/2005/8/layout/radial5"/>
    <dgm:cxn modelId="{0857D7C0-6BBB-4390-B166-1796FD1B1BFC}" type="presOf" srcId="{55CC6ACA-92C7-4DC8-8140-CDDD655B1A71}" destId="{D0D08C36-7E55-4928-9FA6-E1F0FCF7ED31}" srcOrd="1" destOrd="0" presId="urn:microsoft.com/office/officeart/2005/8/layout/radial5"/>
    <dgm:cxn modelId="{6D0A92CB-15F3-4854-A324-60DACF237B33}" type="presOf" srcId="{631705F4-CB8F-470A-95CE-F491A5A85456}" destId="{86410403-09DD-4E92-888B-B5A647A4F76A}" srcOrd="0" destOrd="0" presId="urn:microsoft.com/office/officeart/2005/8/layout/radial5"/>
    <dgm:cxn modelId="{43C25B51-86C4-4D75-B2CC-5FE0AF000627}" type="presParOf" srcId="{227C327E-E519-4607-B197-4223EE0F1A32}" destId="{16A40CB0-F3F4-44FE-B0F0-5B5DAE17CC3E}" srcOrd="0" destOrd="0" presId="urn:microsoft.com/office/officeart/2005/8/layout/radial5"/>
    <dgm:cxn modelId="{7C89A5F4-51D6-45C3-AF08-CA062BFA1EE6}" type="presParOf" srcId="{227C327E-E519-4607-B197-4223EE0F1A32}" destId="{71E21EA7-3E97-49A6-82EE-8E55CBB2307B}" srcOrd="1" destOrd="0" presId="urn:microsoft.com/office/officeart/2005/8/layout/radial5"/>
    <dgm:cxn modelId="{1F295C53-7F52-4999-A386-6C5E35308D8F}" type="presParOf" srcId="{71E21EA7-3E97-49A6-82EE-8E55CBB2307B}" destId="{D5761323-A748-4F62-8371-59F7D5FDA79B}" srcOrd="0" destOrd="0" presId="urn:microsoft.com/office/officeart/2005/8/layout/radial5"/>
    <dgm:cxn modelId="{892C7E9A-9CA0-42D9-ABFE-612188C37BE7}" type="presParOf" srcId="{227C327E-E519-4607-B197-4223EE0F1A32}" destId="{F6A634EA-FEAE-4B26-97AA-28BBE17C585A}" srcOrd="2" destOrd="0" presId="urn:microsoft.com/office/officeart/2005/8/layout/radial5"/>
    <dgm:cxn modelId="{74653D50-366B-48FC-A29B-A40C0D572366}" type="presParOf" srcId="{227C327E-E519-4607-B197-4223EE0F1A32}" destId="{B31D71B5-4F54-41BE-8F5F-B7848CD96C8E}" srcOrd="3" destOrd="0" presId="urn:microsoft.com/office/officeart/2005/8/layout/radial5"/>
    <dgm:cxn modelId="{AE92C02A-B334-4F63-8E7A-0D2DA4A976DC}" type="presParOf" srcId="{B31D71B5-4F54-41BE-8F5F-B7848CD96C8E}" destId="{D0D08C36-7E55-4928-9FA6-E1F0FCF7ED31}" srcOrd="0" destOrd="0" presId="urn:microsoft.com/office/officeart/2005/8/layout/radial5"/>
    <dgm:cxn modelId="{726FA067-2015-4E65-85C1-287BA3E2F56E}" type="presParOf" srcId="{227C327E-E519-4607-B197-4223EE0F1A32}" destId="{86410403-09DD-4E92-888B-B5A647A4F76A}" srcOrd="4" destOrd="0" presId="urn:microsoft.com/office/officeart/2005/8/layout/radial5"/>
    <dgm:cxn modelId="{D4164BBC-780B-459B-876B-D79138F70894}" type="presParOf" srcId="{227C327E-E519-4607-B197-4223EE0F1A32}" destId="{8B695162-97D1-43AA-8B7D-D3360041D487}" srcOrd="5" destOrd="0" presId="urn:microsoft.com/office/officeart/2005/8/layout/radial5"/>
    <dgm:cxn modelId="{901A8169-0A27-4209-8DC7-06CD27F93F79}" type="presParOf" srcId="{8B695162-97D1-43AA-8B7D-D3360041D487}" destId="{3E489749-8D8C-425C-9135-D9633EFF521C}" srcOrd="0" destOrd="0" presId="urn:microsoft.com/office/officeart/2005/8/layout/radial5"/>
    <dgm:cxn modelId="{5B4B94A0-19C1-4A34-BD6F-8A99B4709FF1}" type="presParOf" srcId="{227C327E-E519-4607-B197-4223EE0F1A32}" destId="{251ADD7F-DBEF-4186-9267-99175808120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D23A85-42F1-40FC-B8DB-A401F212AF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B76DAD-A3F4-4307-88A0-C668F1390937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Chức năng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ngân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hàng trung ương</a:t>
          </a:r>
        </a:p>
      </dgm:t>
    </dgm:pt>
    <dgm:pt modelId="{3C03BA77-8F9B-4A36-9E56-2CB118DC0167}" type="parTrans" cxnId="{A8EF5C21-1B9A-48C4-B122-D90A915DA20F}">
      <dgm:prSet/>
      <dgm:spPr/>
      <dgm:t>
        <a:bodyPr/>
        <a:lstStyle/>
        <a:p>
          <a:endParaRPr lang="en-US"/>
        </a:p>
      </dgm:t>
    </dgm:pt>
    <dgm:pt modelId="{DD06E568-F0DF-44C3-A528-6199657032A1}" type="sibTrans" cxnId="{A8EF5C21-1B9A-48C4-B122-D90A915DA20F}">
      <dgm:prSet/>
      <dgm:spPr/>
      <dgm:t>
        <a:bodyPr/>
        <a:lstStyle/>
        <a:p>
          <a:endParaRPr lang="en-US"/>
        </a:p>
      </dgm:t>
    </dgm:pt>
    <dgm:pt modelId="{F0098DAD-DDDB-423F-9C14-E4B5E388FB89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Phát hành giấy bạc và kiểm soát lưu thông tiền tệ.</a:t>
          </a:r>
        </a:p>
      </dgm:t>
    </dgm:pt>
    <dgm:pt modelId="{BAC9AF7C-DE7F-4B22-A5FA-DBFA42437E97}" type="parTrans" cxnId="{A7835D5F-7A87-4932-BB5D-B2FEA11205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5B227-0AAD-4EA5-A36A-78F38D1602AA}" type="sibTrans" cxnId="{A7835D5F-7A87-4932-BB5D-B2FEA1120536}">
      <dgm:prSet/>
      <dgm:spPr/>
      <dgm:t>
        <a:bodyPr/>
        <a:lstStyle/>
        <a:p>
          <a:endParaRPr lang="en-US"/>
        </a:p>
      </dgm:t>
    </dgm:pt>
    <dgm:pt modelId="{E8974182-8B46-4E90-A31B-C1CE6D5E6F15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Là Ngân hàng của các Ngân hàng.</a:t>
          </a:r>
        </a:p>
      </dgm:t>
    </dgm:pt>
    <dgm:pt modelId="{2BA92DBC-4E2F-46F8-98DE-A95D622D15A8}" type="parTrans" cxnId="{133F6560-123B-403E-A434-572BE42CEED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5E2C5-2211-4C3B-B4FC-A28FCA234BB0}" type="sibTrans" cxnId="{133F6560-123B-403E-A434-572BE42CEED4}">
      <dgm:prSet/>
      <dgm:spPr/>
      <dgm:t>
        <a:bodyPr/>
        <a:lstStyle/>
        <a:p>
          <a:endParaRPr lang="en-US"/>
        </a:p>
      </dgm:t>
    </dgm:pt>
    <dgm:pt modelId="{AB5DFD48-5974-43BA-8D96-0FAFA2BCC499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Là Ngân hàng của Nhà nước và là cơ quan quản lý Nhà nước.</a:t>
          </a:r>
        </a:p>
      </dgm:t>
    </dgm:pt>
    <dgm:pt modelId="{45E0FE7B-6DFA-45E4-BDB1-B63987223B65}" type="parTrans" cxnId="{14858B7E-F607-4F4E-AC62-F2FDB8FC39B0}">
      <dgm:prSet/>
      <dgm:spPr/>
      <dgm:t>
        <a:bodyPr/>
        <a:lstStyle/>
        <a:p>
          <a:endParaRPr lang="en-US"/>
        </a:p>
      </dgm:t>
    </dgm:pt>
    <dgm:pt modelId="{13DDE45F-2108-47ED-A8B4-6C49F0AB00DF}" type="sibTrans" cxnId="{14858B7E-F607-4F4E-AC62-F2FDB8FC39B0}">
      <dgm:prSet/>
      <dgm:spPr/>
      <dgm:t>
        <a:bodyPr/>
        <a:lstStyle/>
        <a:p>
          <a:endParaRPr lang="en-US"/>
        </a:p>
      </dgm:t>
    </dgm:pt>
    <dgm:pt modelId="{2BF2AB31-A67A-4F2E-87C9-D4002793D10A}" type="pres">
      <dgm:prSet presAssocID="{9DD23A85-42F1-40FC-B8DB-A401F212AF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20351E-62C5-47EF-879A-9A4164F6EE03}" type="pres">
      <dgm:prSet presAssocID="{3DB76DAD-A3F4-4307-88A0-C668F1390937}" presName="root1" presStyleCnt="0"/>
      <dgm:spPr/>
    </dgm:pt>
    <dgm:pt modelId="{08342AF8-171E-4D37-AE9F-3F73C379AC0F}" type="pres">
      <dgm:prSet presAssocID="{3DB76DAD-A3F4-4307-88A0-C668F1390937}" presName="LevelOneTextNode" presStyleLbl="node0" presStyleIdx="0" presStyleCnt="1" custScaleX="120032">
        <dgm:presLayoutVars>
          <dgm:chPref val="3"/>
        </dgm:presLayoutVars>
      </dgm:prSet>
      <dgm:spPr/>
    </dgm:pt>
    <dgm:pt modelId="{05131C75-1C0D-4F7A-A2EE-F54E11404B2A}" type="pres">
      <dgm:prSet presAssocID="{3DB76DAD-A3F4-4307-88A0-C668F1390937}" presName="level2hierChild" presStyleCnt="0"/>
      <dgm:spPr/>
    </dgm:pt>
    <dgm:pt modelId="{443CB2B5-6718-4455-A2B0-E373040FE04A}" type="pres">
      <dgm:prSet presAssocID="{BAC9AF7C-DE7F-4B22-A5FA-DBFA42437E97}" presName="conn2-1" presStyleLbl="parChTrans1D2" presStyleIdx="0" presStyleCnt="3"/>
      <dgm:spPr/>
    </dgm:pt>
    <dgm:pt modelId="{47C4EB27-0185-46BB-A35D-7E21D9FE00F1}" type="pres">
      <dgm:prSet presAssocID="{BAC9AF7C-DE7F-4B22-A5FA-DBFA42437E97}" presName="connTx" presStyleLbl="parChTrans1D2" presStyleIdx="0" presStyleCnt="3"/>
      <dgm:spPr/>
    </dgm:pt>
    <dgm:pt modelId="{5A645648-CF0F-4136-8B6B-63170036E080}" type="pres">
      <dgm:prSet presAssocID="{F0098DAD-DDDB-423F-9C14-E4B5E388FB89}" presName="root2" presStyleCnt="0"/>
      <dgm:spPr/>
    </dgm:pt>
    <dgm:pt modelId="{157481BB-3A2B-4A9A-863B-5329B6A5DBED}" type="pres">
      <dgm:prSet presAssocID="{F0098DAD-DDDB-423F-9C14-E4B5E388FB89}" presName="LevelTwoTextNode" presStyleLbl="node2" presStyleIdx="0" presStyleCnt="3" custScaleX="186188">
        <dgm:presLayoutVars>
          <dgm:chPref val="3"/>
        </dgm:presLayoutVars>
      </dgm:prSet>
      <dgm:spPr/>
    </dgm:pt>
    <dgm:pt modelId="{22D2DA08-E05F-47E4-B5D7-D24A7E6F6A32}" type="pres">
      <dgm:prSet presAssocID="{F0098DAD-DDDB-423F-9C14-E4B5E388FB89}" presName="level3hierChild" presStyleCnt="0"/>
      <dgm:spPr/>
    </dgm:pt>
    <dgm:pt modelId="{8F7DD051-6F2B-42BB-9718-EEAF74C0B75E}" type="pres">
      <dgm:prSet presAssocID="{2BA92DBC-4E2F-46F8-98DE-A95D622D15A8}" presName="conn2-1" presStyleLbl="parChTrans1D2" presStyleIdx="1" presStyleCnt="3"/>
      <dgm:spPr/>
    </dgm:pt>
    <dgm:pt modelId="{AA1795B1-553A-4122-9289-44819749F1EB}" type="pres">
      <dgm:prSet presAssocID="{2BA92DBC-4E2F-46F8-98DE-A95D622D15A8}" presName="connTx" presStyleLbl="parChTrans1D2" presStyleIdx="1" presStyleCnt="3"/>
      <dgm:spPr/>
    </dgm:pt>
    <dgm:pt modelId="{15D8D66B-CBAE-44B2-B15F-2F725AD4B052}" type="pres">
      <dgm:prSet presAssocID="{E8974182-8B46-4E90-A31B-C1CE6D5E6F15}" presName="root2" presStyleCnt="0"/>
      <dgm:spPr/>
    </dgm:pt>
    <dgm:pt modelId="{5E5FB5F8-630A-4558-AA58-F65CCCE639F3}" type="pres">
      <dgm:prSet presAssocID="{E8974182-8B46-4E90-A31B-C1CE6D5E6F15}" presName="LevelTwoTextNode" presStyleLbl="node2" presStyleIdx="1" presStyleCnt="3" custScaleX="186188" custLinFactNeighborX="-305" custLinFactNeighborY="-2320">
        <dgm:presLayoutVars>
          <dgm:chPref val="3"/>
        </dgm:presLayoutVars>
      </dgm:prSet>
      <dgm:spPr/>
    </dgm:pt>
    <dgm:pt modelId="{F2BA0379-F7C6-4D21-BB2B-AFFA7B993D30}" type="pres">
      <dgm:prSet presAssocID="{E8974182-8B46-4E90-A31B-C1CE6D5E6F15}" presName="level3hierChild" presStyleCnt="0"/>
      <dgm:spPr/>
    </dgm:pt>
    <dgm:pt modelId="{4F9981C0-0076-4D65-A105-9561522CAA4E}" type="pres">
      <dgm:prSet presAssocID="{45E0FE7B-6DFA-45E4-BDB1-B63987223B65}" presName="conn2-1" presStyleLbl="parChTrans1D2" presStyleIdx="2" presStyleCnt="3"/>
      <dgm:spPr/>
    </dgm:pt>
    <dgm:pt modelId="{4E2BDEC1-9AF0-4033-9FD5-52854FFD390F}" type="pres">
      <dgm:prSet presAssocID="{45E0FE7B-6DFA-45E4-BDB1-B63987223B65}" presName="connTx" presStyleLbl="parChTrans1D2" presStyleIdx="2" presStyleCnt="3"/>
      <dgm:spPr/>
    </dgm:pt>
    <dgm:pt modelId="{C0DB01A1-66CD-427B-B4AC-FCCFF9F65BF8}" type="pres">
      <dgm:prSet presAssocID="{AB5DFD48-5974-43BA-8D96-0FAFA2BCC499}" presName="root2" presStyleCnt="0"/>
      <dgm:spPr/>
    </dgm:pt>
    <dgm:pt modelId="{B4F7BD60-1F5E-4486-9357-EBA95B23982D}" type="pres">
      <dgm:prSet presAssocID="{AB5DFD48-5974-43BA-8D96-0FAFA2BCC499}" presName="LevelTwoTextNode" presStyleLbl="node2" presStyleIdx="2" presStyleCnt="3" custScaleX="186188">
        <dgm:presLayoutVars>
          <dgm:chPref val="3"/>
        </dgm:presLayoutVars>
      </dgm:prSet>
      <dgm:spPr/>
    </dgm:pt>
    <dgm:pt modelId="{DADD4C6B-EB8A-42CB-A217-787D78E12BFE}" type="pres">
      <dgm:prSet presAssocID="{AB5DFD48-5974-43BA-8D96-0FAFA2BCC499}" presName="level3hierChild" presStyleCnt="0"/>
      <dgm:spPr/>
    </dgm:pt>
  </dgm:ptLst>
  <dgm:cxnLst>
    <dgm:cxn modelId="{819BDF05-BCE5-4D1E-9E3A-A8962B2E8BA9}" type="presOf" srcId="{BAC9AF7C-DE7F-4B22-A5FA-DBFA42437E97}" destId="{443CB2B5-6718-4455-A2B0-E373040FE04A}" srcOrd="0" destOrd="0" presId="urn:microsoft.com/office/officeart/2005/8/layout/hierarchy2"/>
    <dgm:cxn modelId="{A8EF5C21-1B9A-48C4-B122-D90A915DA20F}" srcId="{9DD23A85-42F1-40FC-B8DB-A401F212AF99}" destId="{3DB76DAD-A3F4-4307-88A0-C668F1390937}" srcOrd="0" destOrd="0" parTransId="{3C03BA77-8F9B-4A36-9E56-2CB118DC0167}" sibTransId="{DD06E568-F0DF-44C3-A528-6199657032A1}"/>
    <dgm:cxn modelId="{A7835D5F-7A87-4932-BB5D-B2FEA1120536}" srcId="{3DB76DAD-A3F4-4307-88A0-C668F1390937}" destId="{F0098DAD-DDDB-423F-9C14-E4B5E388FB89}" srcOrd="0" destOrd="0" parTransId="{BAC9AF7C-DE7F-4B22-A5FA-DBFA42437E97}" sibTransId="{7BA5B227-0AAD-4EA5-A36A-78F38D1602AA}"/>
    <dgm:cxn modelId="{133F6560-123B-403E-A434-572BE42CEED4}" srcId="{3DB76DAD-A3F4-4307-88A0-C668F1390937}" destId="{E8974182-8B46-4E90-A31B-C1CE6D5E6F15}" srcOrd="1" destOrd="0" parTransId="{2BA92DBC-4E2F-46F8-98DE-A95D622D15A8}" sibTransId="{A3E5E2C5-2211-4C3B-B4FC-A28FCA234BB0}"/>
    <dgm:cxn modelId="{2DEB8148-F8E8-417F-8B20-2C40C53DCF21}" type="presOf" srcId="{45E0FE7B-6DFA-45E4-BDB1-B63987223B65}" destId="{4F9981C0-0076-4D65-A105-9561522CAA4E}" srcOrd="0" destOrd="0" presId="urn:microsoft.com/office/officeart/2005/8/layout/hierarchy2"/>
    <dgm:cxn modelId="{39768D49-3FA7-4F87-BAC8-6AF30B6B7556}" type="presOf" srcId="{E8974182-8B46-4E90-A31B-C1CE6D5E6F15}" destId="{5E5FB5F8-630A-4558-AA58-F65CCCE639F3}" srcOrd="0" destOrd="0" presId="urn:microsoft.com/office/officeart/2005/8/layout/hierarchy2"/>
    <dgm:cxn modelId="{82A7DD71-2738-4D8A-86F3-03CB8126CA6C}" type="presOf" srcId="{2BA92DBC-4E2F-46F8-98DE-A95D622D15A8}" destId="{AA1795B1-553A-4122-9289-44819749F1EB}" srcOrd="1" destOrd="0" presId="urn:microsoft.com/office/officeart/2005/8/layout/hierarchy2"/>
    <dgm:cxn modelId="{80EC9155-AFBE-4701-B7A7-C0F1F353A1D5}" type="presOf" srcId="{F0098DAD-DDDB-423F-9C14-E4B5E388FB89}" destId="{157481BB-3A2B-4A9A-863B-5329B6A5DBED}" srcOrd="0" destOrd="0" presId="urn:microsoft.com/office/officeart/2005/8/layout/hierarchy2"/>
    <dgm:cxn modelId="{14858B7E-F607-4F4E-AC62-F2FDB8FC39B0}" srcId="{3DB76DAD-A3F4-4307-88A0-C668F1390937}" destId="{AB5DFD48-5974-43BA-8D96-0FAFA2BCC499}" srcOrd="2" destOrd="0" parTransId="{45E0FE7B-6DFA-45E4-BDB1-B63987223B65}" sibTransId="{13DDE45F-2108-47ED-A8B4-6C49F0AB00DF}"/>
    <dgm:cxn modelId="{9A11C08C-5385-4229-AAD3-A9F98927C347}" type="presOf" srcId="{2BA92DBC-4E2F-46F8-98DE-A95D622D15A8}" destId="{8F7DD051-6F2B-42BB-9718-EEAF74C0B75E}" srcOrd="0" destOrd="0" presId="urn:microsoft.com/office/officeart/2005/8/layout/hierarchy2"/>
    <dgm:cxn modelId="{94C30FB1-7133-4E0E-B8AF-40CA837CE1A2}" type="presOf" srcId="{45E0FE7B-6DFA-45E4-BDB1-B63987223B65}" destId="{4E2BDEC1-9AF0-4033-9FD5-52854FFD390F}" srcOrd="1" destOrd="0" presId="urn:microsoft.com/office/officeart/2005/8/layout/hierarchy2"/>
    <dgm:cxn modelId="{2794E0C3-2E98-42D5-8D84-CD6F3D1FAAA1}" type="presOf" srcId="{3DB76DAD-A3F4-4307-88A0-C668F1390937}" destId="{08342AF8-171E-4D37-AE9F-3F73C379AC0F}" srcOrd="0" destOrd="0" presId="urn:microsoft.com/office/officeart/2005/8/layout/hierarchy2"/>
    <dgm:cxn modelId="{86B7BDCA-90A6-4A22-8E28-0ABB61ACBCBF}" type="presOf" srcId="{9DD23A85-42F1-40FC-B8DB-A401F212AF99}" destId="{2BF2AB31-A67A-4F2E-87C9-D4002793D10A}" srcOrd="0" destOrd="0" presId="urn:microsoft.com/office/officeart/2005/8/layout/hierarchy2"/>
    <dgm:cxn modelId="{AD6870E7-1783-4F17-B6ED-730356D8904F}" type="presOf" srcId="{AB5DFD48-5974-43BA-8D96-0FAFA2BCC499}" destId="{B4F7BD60-1F5E-4486-9357-EBA95B23982D}" srcOrd="0" destOrd="0" presId="urn:microsoft.com/office/officeart/2005/8/layout/hierarchy2"/>
    <dgm:cxn modelId="{62F52BE9-4C3C-41AF-9CC1-51C4A6B2B7B4}" type="presOf" srcId="{BAC9AF7C-DE7F-4B22-A5FA-DBFA42437E97}" destId="{47C4EB27-0185-46BB-A35D-7E21D9FE00F1}" srcOrd="1" destOrd="0" presId="urn:microsoft.com/office/officeart/2005/8/layout/hierarchy2"/>
    <dgm:cxn modelId="{94247F3B-9393-48CE-86AA-15AB83EC0ABD}" type="presParOf" srcId="{2BF2AB31-A67A-4F2E-87C9-D4002793D10A}" destId="{DF20351E-62C5-47EF-879A-9A4164F6EE03}" srcOrd="0" destOrd="0" presId="urn:microsoft.com/office/officeart/2005/8/layout/hierarchy2"/>
    <dgm:cxn modelId="{84EED35D-9140-4EC9-BF37-F357CF80BD06}" type="presParOf" srcId="{DF20351E-62C5-47EF-879A-9A4164F6EE03}" destId="{08342AF8-171E-4D37-AE9F-3F73C379AC0F}" srcOrd="0" destOrd="0" presId="urn:microsoft.com/office/officeart/2005/8/layout/hierarchy2"/>
    <dgm:cxn modelId="{D5F8EC6D-952D-49C7-8AC6-90E6A67F76C1}" type="presParOf" srcId="{DF20351E-62C5-47EF-879A-9A4164F6EE03}" destId="{05131C75-1C0D-4F7A-A2EE-F54E11404B2A}" srcOrd="1" destOrd="0" presId="urn:microsoft.com/office/officeart/2005/8/layout/hierarchy2"/>
    <dgm:cxn modelId="{4D19FB63-02C7-44BC-89A7-CFB0B87E9DFE}" type="presParOf" srcId="{05131C75-1C0D-4F7A-A2EE-F54E11404B2A}" destId="{443CB2B5-6718-4455-A2B0-E373040FE04A}" srcOrd="0" destOrd="0" presId="urn:microsoft.com/office/officeart/2005/8/layout/hierarchy2"/>
    <dgm:cxn modelId="{0EF37C56-E693-4BB7-878F-5B6B955F6BEF}" type="presParOf" srcId="{443CB2B5-6718-4455-A2B0-E373040FE04A}" destId="{47C4EB27-0185-46BB-A35D-7E21D9FE00F1}" srcOrd="0" destOrd="0" presId="urn:microsoft.com/office/officeart/2005/8/layout/hierarchy2"/>
    <dgm:cxn modelId="{18CFAE29-3144-471E-8E09-53C7153CDCE7}" type="presParOf" srcId="{05131C75-1C0D-4F7A-A2EE-F54E11404B2A}" destId="{5A645648-CF0F-4136-8B6B-63170036E080}" srcOrd="1" destOrd="0" presId="urn:microsoft.com/office/officeart/2005/8/layout/hierarchy2"/>
    <dgm:cxn modelId="{891B33EB-3DDF-4097-A452-3143A96F30BA}" type="presParOf" srcId="{5A645648-CF0F-4136-8B6B-63170036E080}" destId="{157481BB-3A2B-4A9A-863B-5329B6A5DBED}" srcOrd="0" destOrd="0" presId="urn:microsoft.com/office/officeart/2005/8/layout/hierarchy2"/>
    <dgm:cxn modelId="{D8350D17-42D0-4B96-824C-09C0E6596818}" type="presParOf" srcId="{5A645648-CF0F-4136-8B6B-63170036E080}" destId="{22D2DA08-E05F-47E4-B5D7-D24A7E6F6A32}" srcOrd="1" destOrd="0" presId="urn:microsoft.com/office/officeart/2005/8/layout/hierarchy2"/>
    <dgm:cxn modelId="{2A6C3CFC-A1FB-4803-814B-2FD41AEDB91A}" type="presParOf" srcId="{05131C75-1C0D-4F7A-A2EE-F54E11404B2A}" destId="{8F7DD051-6F2B-42BB-9718-EEAF74C0B75E}" srcOrd="2" destOrd="0" presId="urn:microsoft.com/office/officeart/2005/8/layout/hierarchy2"/>
    <dgm:cxn modelId="{5600BC23-A842-4DB1-9696-C01126D379CB}" type="presParOf" srcId="{8F7DD051-6F2B-42BB-9718-EEAF74C0B75E}" destId="{AA1795B1-553A-4122-9289-44819749F1EB}" srcOrd="0" destOrd="0" presId="urn:microsoft.com/office/officeart/2005/8/layout/hierarchy2"/>
    <dgm:cxn modelId="{B69693ED-672F-4623-8C9B-CEEC96118D19}" type="presParOf" srcId="{05131C75-1C0D-4F7A-A2EE-F54E11404B2A}" destId="{15D8D66B-CBAE-44B2-B15F-2F725AD4B052}" srcOrd="3" destOrd="0" presId="urn:microsoft.com/office/officeart/2005/8/layout/hierarchy2"/>
    <dgm:cxn modelId="{ADBBDB5E-3CA5-48A2-8E75-027CEE853831}" type="presParOf" srcId="{15D8D66B-CBAE-44B2-B15F-2F725AD4B052}" destId="{5E5FB5F8-630A-4558-AA58-F65CCCE639F3}" srcOrd="0" destOrd="0" presId="urn:microsoft.com/office/officeart/2005/8/layout/hierarchy2"/>
    <dgm:cxn modelId="{60D7D888-69E2-4EE6-97AC-3BB5F1AA05C5}" type="presParOf" srcId="{15D8D66B-CBAE-44B2-B15F-2F725AD4B052}" destId="{F2BA0379-F7C6-4D21-BB2B-AFFA7B993D30}" srcOrd="1" destOrd="0" presId="urn:microsoft.com/office/officeart/2005/8/layout/hierarchy2"/>
    <dgm:cxn modelId="{99209565-89F1-4FC9-A77B-0D59C9B21C1D}" type="presParOf" srcId="{05131C75-1C0D-4F7A-A2EE-F54E11404B2A}" destId="{4F9981C0-0076-4D65-A105-9561522CAA4E}" srcOrd="4" destOrd="0" presId="urn:microsoft.com/office/officeart/2005/8/layout/hierarchy2"/>
    <dgm:cxn modelId="{75BD3F0C-B03F-4677-84F4-C76BA12B5040}" type="presParOf" srcId="{4F9981C0-0076-4D65-A105-9561522CAA4E}" destId="{4E2BDEC1-9AF0-4033-9FD5-52854FFD390F}" srcOrd="0" destOrd="0" presId="urn:microsoft.com/office/officeart/2005/8/layout/hierarchy2"/>
    <dgm:cxn modelId="{1B05DE9A-B7EB-4F73-86DD-2D60076C4F02}" type="presParOf" srcId="{05131C75-1C0D-4F7A-A2EE-F54E11404B2A}" destId="{C0DB01A1-66CD-427B-B4AC-FCCFF9F65BF8}" srcOrd="5" destOrd="0" presId="urn:microsoft.com/office/officeart/2005/8/layout/hierarchy2"/>
    <dgm:cxn modelId="{B197C3EE-D4CC-4210-8279-83BA5D1D7921}" type="presParOf" srcId="{C0DB01A1-66CD-427B-B4AC-FCCFF9F65BF8}" destId="{B4F7BD60-1F5E-4486-9357-EBA95B23982D}" srcOrd="0" destOrd="0" presId="urn:microsoft.com/office/officeart/2005/8/layout/hierarchy2"/>
    <dgm:cxn modelId="{ECF46FBB-5C4F-4153-8E80-7D30AE9F3DB5}" type="presParOf" srcId="{C0DB01A1-66CD-427B-B4AC-FCCFF9F65BF8}" destId="{DADD4C6B-EB8A-42CB-A217-787D78E12B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16C09-8590-4CE8-9475-D9C8851A3A0F}">
      <dsp:nvSpPr>
        <dsp:cNvPr id="0" name=""/>
        <dsp:cNvSpPr/>
      </dsp:nvSpPr>
      <dsp:spPr>
        <a:xfrm rot="5400000">
          <a:off x="-155559" y="160279"/>
          <a:ext cx="1037062" cy="7259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1.</a:t>
          </a:r>
        </a:p>
      </dsp:txBody>
      <dsp:txXfrm rot="-5400000">
        <a:off x="1" y="367692"/>
        <a:ext cx="725943" cy="311119"/>
      </dsp:txXfrm>
    </dsp:sp>
    <dsp:sp modelId="{B68B8E74-5A02-4953-A0C1-8C8AC767808E}">
      <dsp:nvSpPr>
        <dsp:cNvPr id="0" name=""/>
        <dsp:cNvSpPr/>
      </dsp:nvSpPr>
      <dsp:spPr>
        <a:xfrm rot="5400000">
          <a:off x="5104426" y="-4373762"/>
          <a:ext cx="674445" cy="94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Tiền tệ</a:t>
          </a:r>
        </a:p>
      </dsp:txBody>
      <dsp:txXfrm rot="-5400000">
        <a:off x="725944" y="37644"/>
        <a:ext cx="9398486" cy="608597"/>
      </dsp:txXfrm>
    </dsp:sp>
    <dsp:sp modelId="{3CEAF05A-C8B6-4D6F-9E41-C516615C7F50}">
      <dsp:nvSpPr>
        <dsp:cNvPr id="0" name=""/>
        <dsp:cNvSpPr/>
      </dsp:nvSpPr>
      <dsp:spPr>
        <a:xfrm rot="5400000">
          <a:off x="-155559" y="1079753"/>
          <a:ext cx="1037062" cy="7259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2.</a:t>
          </a:r>
        </a:p>
      </dsp:txBody>
      <dsp:txXfrm rot="-5400000">
        <a:off x="1" y="1287166"/>
        <a:ext cx="725943" cy="311119"/>
      </dsp:txXfrm>
    </dsp:sp>
    <dsp:sp modelId="{7172494C-575C-4A24-B5E3-312EEAFE0650}">
      <dsp:nvSpPr>
        <dsp:cNvPr id="0" name=""/>
        <dsp:cNvSpPr/>
      </dsp:nvSpPr>
      <dsp:spPr>
        <a:xfrm rot="5400000">
          <a:off x="5104603" y="-3454465"/>
          <a:ext cx="674090" cy="94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Thị trường tiền tệ</a:t>
          </a:r>
        </a:p>
      </dsp:txBody>
      <dsp:txXfrm rot="-5400000">
        <a:off x="725943" y="957101"/>
        <a:ext cx="9398504" cy="608278"/>
      </dsp:txXfrm>
    </dsp:sp>
    <dsp:sp modelId="{42ACB2B4-3768-4CC3-8699-878C654BCDEF}">
      <dsp:nvSpPr>
        <dsp:cNvPr id="0" name=""/>
        <dsp:cNvSpPr/>
      </dsp:nvSpPr>
      <dsp:spPr>
        <a:xfrm rot="5400000">
          <a:off x="-155559" y="1999228"/>
          <a:ext cx="1037062" cy="7259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3.</a:t>
          </a:r>
        </a:p>
      </dsp:txBody>
      <dsp:txXfrm rot="-5400000">
        <a:off x="1" y="2206641"/>
        <a:ext cx="725943" cy="311119"/>
      </dsp:txXfrm>
    </dsp:sp>
    <dsp:sp modelId="{DE67CF84-39B6-460C-B1BD-E07F359C952C}">
      <dsp:nvSpPr>
        <dsp:cNvPr id="0" name=""/>
        <dsp:cNvSpPr/>
      </dsp:nvSpPr>
      <dsp:spPr>
        <a:xfrm rot="5400000">
          <a:off x="5104603" y="-2534991"/>
          <a:ext cx="674090" cy="94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Ngân hàng trung gian và sự tạo ra các khoản tiền gửi</a:t>
          </a:r>
        </a:p>
      </dsp:txBody>
      <dsp:txXfrm rot="-5400000">
        <a:off x="725943" y="1876575"/>
        <a:ext cx="9398504" cy="608278"/>
      </dsp:txXfrm>
    </dsp:sp>
    <dsp:sp modelId="{0702631D-58E9-4851-B421-F7C134B13CF7}">
      <dsp:nvSpPr>
        <dsp:cNvPr id="0" name=""/>
        <dsp:cNvSpPr/>
      </dsp:nvSpPr>
      <dsp:spPr>
        <a:xfrm rot="5400000">
          <a:off x="-155559" y="2918702"/>
          <a:ext cx="1037062" cy="7259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4.</a:t>
          </a:r>
        </a:p>
      </dsp:txBody>
      <dsp:txXfrm rot="-5400000">
        <a:off x="1" y="3126115"/>
        <a:ext cx="725943" cy="311119"/>
      </dsp:txXfrm>
    </dsp:sp>
    <dsp:sp modelId="{A50AAAC7-8539-4561-BC1B-3B9159882405}">
      <dsp:nvSpPr>
        <dsp:cNvPr id="0" name=""/>
        <dsp:cNvSpPr/>
      </dsp:nvSpPr>
      <dsp:spPr>
        <a:xfrm rot="5400000">
          <a:off x="5104603" y="-1615516"/>
          <a:ext cx="674090" cy="94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Ngân hàng trung ương và chính sách tiền tệ</a:t>
          </a:r>
        </a:p>
      </dsp:txBody>
      <dsp:txXfrm rot="-5400000">
        <a:off x="725943" y="2796050"/>
        <a:ext cx="9398504" cy="608278"/>
      </dsp:txXfrm>
    </dsp:sp>
    <dsp:sp modelId="{6EE6EDC4-B1A1-4C1D-B1D1-258FC39A4812}">
      <dsp:nvSpPr>
        <dsp:cNvPr id="0" name=""/>
        <dsp:cNvSpPr/>
      </dsp:nvSpPr>
      <dsp:spPr>
        <a:xfrm rot="5400000">
          <a:off x="-155559" y="3838176"/>
          <a:ext cx="1037062" cy="7259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5.</a:t>
          </a:r>
        </a:p>
      </dsp:txBody>
      <dsp:txXfrm rot="-5400000">
        <a:off x="1" y="4045589"/>
        <a:ext cx="725943" cy="311119"/>
      </dsp:txXfrm>
    </dsp:sp>
    <dsp:sp modelId="{14002F01-3A82-447A-AFCF-BBD38DE1FD56}">
      <dsp:nvSpPr>
        <dsp:cNvPr id="0" name=""/>
        <dsp:cNvSpPr/>
      </dsp:nvSpPr>
      <dsp:spPr>
        <a:xfrm rot="5400000">
          <a:off x="5104603" y="-696042"/>
          <a:ext cx="674090" cy="9431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Mô hình IS – LM</a:t>
          </a:r>
        </a:p>
      </dsp:txBody>
      <dsp:txXfrm rot="-5400000">
        <a:off x="725943" y="3715524"/>
        <a:ext cx="9398504" cy="608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0364-E8D0-42BA-A5E6-6F788A47D1D5}">
      <dsp:nvSpPr>
        <dsp:cNvPr id="0" name=""/>
        <dsp:cNvSpPr/>
      </dsp:nvSpPr>
      <dsp:spPr>
        <a:xfrm>
          <a:off x="3935680" y="2616018"/>
          <a:ext cx="2285993" cy="2285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ts val="33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Mn: </a:t>
          </a:r>
        </a:p>
        <a:p>
          <a:pPr marL="0" lvl="0" indent="0" algn="ctr" defTabSz="1244600" rtl="0">
            <a:lnSpc>
              <a:spcPts val="33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Khối tiền danh nghĩa</a:t>
          </a:r>
        </a:p>
      </dsp:txBody>
      <dsp:txXfrm>
        <a:off x="4270456" y="2950794"/>
        <a:ext cx="1616441" cy="1616441"/>
      </dsp:txXfrm>
    </dsp:sp>
    <dsp:sp modelId="{1A10DD83-34A9-41BA-A739-C2CD11024F36}">
      <dsp:nvSpPr>
        <dsp:cNvPr id="0" name=""/>
        <dsp:cNvSpPr/>
      </dsp:nvSpPr>
      <dsp:spPr>
        <a:xfrm rot="12126468">
          <a:off x="1755440" y="2544049"/>
          <a:ext cx="2226074" cy="6342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450B1-4337-49FE-AB02-D65A8E9ECFE4}">
      <dsp:nvSpPr>
        <dsp:cNvPr id="0" name=""/>
        <dsp:cNvSpPr/>
      </dsp:nvSpPr>
      <dsp:spPr>
        <a:xfrm>
          <a:off x="465677" y="1573626"/>
          <a:ext cx="2743192" cy="1737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 rtl="0">
            <a:lnSpc>
              <a:spcPts val="33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Khối tiền giao dịch (M</a:t>
          </a:r>
          <a:r>
            <a:rPr lang="en-US" sz="250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</a:p>
        <a:p>
          <a:pPr marL="0" lvl="0" indent="0" algn="ctr" defTabSz="1111250" rt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250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 = C + D</a:t>
          </a:r>
        </a:p>
      </dsp:txBody>
      <dsp:txXfrm>
        <a:off x="516562" y="1624511"/>
        <a:ext cx="2641422" cy="1635585"/>
      </dsp:txXfrm>
    </dsp:sp>
    <dsp:sp modelId="{361B5FFC-D53F-493D-9A5C-BE24F4AAA18A}">
      <dsp:nvSpPr>
        <dsp:cNvPr id="0" name=""/>
        <dsp:cNvSpPr/>
      </dsp:nvSpPr>
      <dsp:spPr>
        <a:xfrm rot="16200000">
          <a:off x="4241145" y="1363849"/>
          <a:ext cx="1675063" cy="6342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F442C-EB3D-4A5B-AC13-EBB710B70985}">
      <dsp:nvSpPr>
        <dsp:cNvPr id="0" name=""/>
        <dsp:cNvSpPr/>
      </dsp:nvSpPr>
      <dsp:spPr>
        <a:xfrm>
          <a:off x="3569914" y="-25212"/>
          <a:ext cx="3017524" cy="1737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 rt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</a:t>
          </a:r>
          <a:r>
            <a:rPr lang="en-US" sz="25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M</a:t>
          </a:r>
          <a:r>
            <a:rPr lang="en-US" sz="25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M</a:t>
          </a:r>
          <a:r>
            <a:rPr lang="en-US" sz="25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gửi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ngân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kỳ</a:t>
          </a: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hạn</a:t>
          </a:r>
          <a:endParaRPr lang="en-US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0799" y="25673"/>
        <a:ext cx="2915754" cy="1635585"/>
      </dsp:txXfrm>
    </dsp:sp>
    <dsp:sp modelId="{1743C361-05ED-4719-BCD2-789D4FFF17A5}">
      <dsp:nvSpPr>
        <dsp:cNvPr id="0" name=""/>
        <dsp:cNvSpPr/>
      </dsp:nvSpPr>
      <dsp:spPr>
        <a:xfrm rot="20369796">
          <a:off x="6201039" y="2598327"/>
          <a:ext cx="2266768" cy="6342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B71F9-713D-461B-B3B9-A14355DE0475}">
      <dsp:nvSpPr>
        <dsp:cNvPr id="0" name=""/>
        <dsp:cNvSpPr/>
      </dsp:nvSpPr>
      <dsp:spPr>
        <a:xfrm>
          <a:off x="7024413" y="1649813"/>
          <a:ext cx="2743192" cy="1737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 rtl="0">
            <a:lnSpc>
              <a:spcPts val="3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Khối tiền M</a:t>
          </a:r>
          <a:r>
            <a:rPr lang="en-US" sz="250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: M</a:t>
          </a:r>
          <a:r>
            <a:rPr lang="en-US" sz="250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 = M</a:t>
          </a:r>
          <a:r>
            <a:rPr lang="en-US" sz="2500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 + các loại chứng khoán có giá</a:t>
          </a:r>
        </a:p>
      </dsp:txBody>
      <dsp:txXfrm>
        <a:off x="7075298" y="1700698"/>
        <a:ext cx="2641422" cy="1635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40CB0-F3F4-44FE-B0F0-5B5DAE17CC3E}">
      <dsp:nvSpPr>
        <dsp:cNvPr id="0" name=""/>
        <dsp:cNvSpPr/>
      </dsp:nvSpPr>
      <dsp:spPr>
        <a:xfrm>
          <a:off x="3938129" y="1632110"/>
          <a:ext cx="2103118" cy="21031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latin typeface="Times New Roman" panose="02020603050405020304" pitchFamily="18" charset="0"/>
              <a:cs typeface="Times New Roman" panose="02020603050405020304" pitchFamily="18" charset="0"/>
            </a:rPr>
            <a:t>CHỨC NĂNG</a:t>
          </a:r>
        </a:p>
      </dsp:txBody>
      <dsp:txXfrm>
        <a:off x="4246124" y="1940105"/>
        <a:ext cx="1487128" cy="1487128"/>
      </dsp:txXfrm>
    </dsp:sp>
    <dsp:sp modelId="{71E21EA7-3E97-49A6-82EE-8E55CBB2307B}">
      <dsp:nvSpPr>
        <dsp:cNvPr id="0" name=""/>
        <dsp:cNvSpPr/>
      </dsp:nvSpPr>
      <dsp:spPr>
        <a:xfrm rot="18738468">
          <a:off x="5734507" y="1447728"/>
          <a:ext cx="319076" cy="484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0152" y="1580058"/>
        <a:ext cx="223353" cy="290804"/>
      </dsp:txXfrm>
    </dsp:sp>
    <dsp:sp modelId="{F6A634EA-FEAE-4B26-97AA-28BBE17C585A}">
      <dsp:nvSpPr>
        <dsp:cNvPr id="0" name=""/>
        <dsp:cNvSpPr/>
      </dsp:nvSpPr>
      <dsp:spPr>
        <a:xfrm>
          <a:off x="5739112" y="-304792"/>
          <a:ext cx="2110229" cy="2011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Chức năng trung gian tín dụng</a:t>
          </a:r>
        </a:p>
      </dsp:txBody>
      <dsp:txXfrm>
        <a:off x="6048148" y="-10188"/>
        <a:ext cx="1492157" cy="1422475"/>
      </dsp:txXfrm>
    </dsp:sp>
    <dsp:sp modelId="{B31D71B5-4F54-41BE-8F5F-B7848CD96C8E}">
      <dsp:nvSpPr>
        <dsp:cNvPr id="0" name=""/>
        <dsp:cNvSpPr/>
      </dsp:nvSpPr>
      <dsp:spPr>
        <a:xfrm rot="1287144">
          <a:off x="6089041" y="2940722"/>
          <a:ext cx="343033" cy="484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2606" y="3018838"/>
        <a:ext cx="240123" cy="290804"/>
      </dsp:txXfrm>
    </dsp:sp>
    <dsp:sp modelId="{86410403-09DD-4E92-888B-B5A647A4F76A}">
      <dsp:nvSpPr>
        <dsp:cNvPr id="0" name=""/>
        <dsp:cNvSpPr/>
      </dsp:nvSpPr>
      <dsp:spPr>
        <a:xfrm>
          <a:off x="6501107" y="2666988"/>
          <a:ext cx="2011683" cy="20116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Chức năng tạo tiền</a:t>
          </a:r>
        </a:p>
      </dsp:txBody>
      <dsp:txXfrm>
        <a:off x="6795711" y="2961592"/>
        <a:ext cx="1422475" cy="1422475"/>
      </dsp:txXfrm>
    </dsp:sp>
    <dsp:sp modelId="{8B695162-97D1-43AA-8B7D-D3360041D487}">
      <dsp:nvSpPr>
        <dsp:cNvPr id="0" name=""/>
        <dsp:cNvSpPr/>
      </dsp:nvSpPr>
      <dsp:spPr>
        <a:xfrm rot="11691684">
          <a:off x="3475994" y="2087319"/>
          <a:ext cx="359202" cy="484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581953" y="2198073"/>
        <a:ext cx="251441" cy="290804"/>
      </dsp:txXfrm>
    </dsp:sp>
    <dsp:sp modelId="{251ADD7F-DBEF-4186-9267-991758081202}">
      <dsp:nvSpPr>
        <dsp:cNvPr id="0" name=""/>
        <dsp:cNvSpPr/>
      </dsp:nvSpPr>
      <dsp:spPr>
        <a:xfrm>
          <a:off x="1243300" y="914403"/>
          <a:ext cx="2110229" cy="2110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Times New Roman" panose="02020603050405020304" pitchFamily="18" charset="0"/>
              <a:cs typeface="Times New Roman" panose="02020603050405020304" pitchFamily="18" charset="0"/>
            </a:rPr>
            <a:t>Chức năng thanh toán </a:t>
          </a:r>
        </a:p>
      </dsp:txBody>
      <dsp:txXfrm>
        <a:off x="1552336" y="1223439"/>
        <a:ext cx="1492157" cy="1492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2AF8-171E-4D37-AE9F-3F73C379AC0F}">
      <dsp:nvSpPr>
        <dsp:cNvPr id="0" name=""/>
        <dsp:cNvSpPr/>
      </dsp:nvSpPr>
      <dsp:spPr>
        <a:xfrm>
          <a:off x="346350" y="1423104"/>
          <a:ext cx="2962435" cy="1234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Chức năng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ngân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hàng trung ương</a:t>
          </a:r>
        </a:p>
      </dsp:txBody>
      <dsp:txXfrm>
        <a:off x="382493" y="1459247"/>
        <a:ext cx="2890149" cy="1161732"/>
      </dsp:txXfrm>
    </dsp:sp>
    <dsp:sp modelId="{443CB2B5-6718-4455-A2B0-E373040FE04A}">
      <dsp:nvSpPr>
        <dsp:cNvPr id="0" name=""/>
        <dsp:cNvSpPr/>
      </dsp:nvSpPr>
      <dsp:spPr>
        <a:xfrm rot="18289469">
          <a:off x="2938029" y="1303333"/>
          <a:ext cx="172872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28728" y="2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9175" y="1287334"/>
        <a:ext cx="86436" cy="86436"/>
      </dsp:txXfrm>
    </dsp:sp>
    <dsp:sp modelId="{157481BB-3A2B-4A9A-863B-5329B6A5DBED}">
      <dsp:nvSpPr>
        <dsp:cNvPr id="0" name=""/>
        <dsp:cNvSpPr/>
      </dsp:nvSpPr>
      <dsp:spPr>
        <a:xfrm>
          <a:off x="4296001" y="3982"/>
          <a:ext cx="4595190" cy="1234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Phát hành giấy bạc và kiểm soát lưu thông tiền tệ.</a:t>
          </a:r>
        </a:p>
      </dsp:txBody>
      <dsp:txXfrm>
        <a:off x="4332144" y="40125"/>
        <a:ext cx="4522904" cy="1161732"/>
      </dsp:txXfrm>
    </dsp:sp>
    <dsp:sp modelId="{8F7DD051-6F2B-42BB-9718-EEAF74C0B75E}">
      <dsp:nvSpPr>
        <dsp:cNvPr id="0" name=""/>
        <dsp:cNvSpPr/>
      </dsp:nvSpPr>
      <dsp:spPr>
        <a:xfrm rot="21499568">
          <a:off x="3308577" y="1998579"/>
          <a:ext cx="9801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80105" y="2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127" y="2001296"/>
        <a:ext cx="49005" cy="49005"/>
      </dsp:txXfrm>
    </dsp:sp>
    <dsp:sp modelId="{5E5FB5F8-630A-4558-AA58-F65CCCE639F3}">
      <dsp:nvSpPr>
        <dsp:cNvPr id="0" name=""/>
        <dsp:cNvSpPr/>
      </dsp:nvSpPr>
      <dsp:spPr>
        <a:xfrm>
          <a:off x="4288473" y="1394475"/>
          <a:ext cx="4595190" cy="1234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Là Ngân hàng của các Ngân hàng.</a:t>
          </a:r>
        </a:p>
      </dsp:txBody>
      <dsp:txXfrm>
        <a:off x="4324616" y="1430618"/>
        <a:ext cx="4522904" cy="1161732"/>
      </dsp:txXfrm>
    </dsp:sp>
    <dsp:sp modelId="{4F9981C0-0076-4D65-A105-9561522CAA4E}">
      <dsp:nvSpPr>
        <dsp:cNvPr id="0" name=""/>
        <dsp:cNvSpPr/>
      </dsp:nvSpPr>
      <dsp:spPr>
        <a:xfrm rot="3310531">
          <a:off x="2938029" y="2722455"/>
          <a:ext cx="172872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28728" y="2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759175" y="2706456"/>
        <a:ext cx="86436" cy="86436"/>
      </dsp:txXfrm>
    </dsp:sp>
    <dsp:sp modelId="{B4F7BD60-1F5E-4486-9357-EBA95B23982D}">
      <dsp:nvSpPr>
        <dsp:cNvPr id="0" name=""/>
        <dsp:cNvSpPr/>
      </dsp:nvSpPr>
      <dsp:spPr>
        <a:xfrm>
          <a:off x="4296001" y="2842226"/>
          <a:ext cx="4595190" cy="1234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Là Ngân hàng của Nhà nước và là cơ quan quản lý Nhà nước.</a:t>
          </a:r>
        </a:p>
      </dsp:txBody>
      <dsp:txXfrm>
        <a:off x="4332144" y="2878369"/>
        <a:ext cx="4522904" cy="116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  <a:latin typeface="Times New Roman" panose="02020603050405020304" pitchFamily="18" charset="0"/>
              </a:rPr>
              <a:t>2/8/2020</a:t>
            </a:fld>
            <a:endParaRPr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  <a:latin typeface="Times New Roman" panose="02020603050405020304" pitchFamily="18" charset="0"/>
              </a:rPr>
              <a:t>‹#›</a:t>
            </a:fld>
            <a:endParaRPr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F95CF31C-F757-429C-A789-86504F04C3BE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B8796F01-7154-41E0-B48B-A692175753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2DD204D1-F9BD-4643-8480-6EA41EB484F1}" type="datetimeFigureOut">
              <a:rPr lang="en-US" smtClean="0"/>
              <a:pPr/>
              <a:t>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0901" y="1524000"/>
            <a:ext cx="8808684" cy="20827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5: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TIỀN TỆ VÀ CHÍNH SÁCH TIỀN TỆ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7611" y="4927600"/>
            <a:ext cx="2843345" cy="124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môn</a:t>
            </a:r>
            <a:r>
              <a:rPr lang="en-US" sz="2400" b="1" dirty="0"/>
              <a:t> </a:t>
            </a:r>
            <a:r>
              <a:rPr lang="en-US" sz="2400" b="1" dirty="0" err="1"/>
              <a:t>Kinh</a:t>
            </a:r>
            <a:r>
              <a:rPr lang="en-US" sz="2400" b="1" dirty="0"/>
              <a:t> </a:t>
            </a:r>
            <a:r>
              <a:rPr lang="en-US" sz="2400" b="1" dirty="0" err="1"/>
              <a:t>tế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Khoa</a:t>
            </a:r>
            <a:r>
              <a:rPr lang="en-US" sz="2400" b="1" dirty="0"/>
              <a:t> Kinh tế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838200"/>
            <a:ext cx="5358103" cy="5334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/>
              <a:t>2.2. </a:t>
            </a: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endParaRPr lang="en-US" b="1" dirty="0"/>
          </a:p>
          <a:p>
            <a:pPr defTabSz="688975"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b="1" dirty="0" err="1"/>
              <a:t>Khái</a:t>
            </a:r>
            <a:r>
              <a:rPr lang="en-US" b="1" dirty="0"/>
              <a:t> </a:t>
            </a:r>
            <a:r>
              <a:rPr lang="en-US" b="1" dirty="0" err="1"/>
              <a:t>niệm</a:t>
            </a:r>
            <a:r>
              <a:rPr lang="en-US" b="1" dirty="0"/>
              <a:t>:</a:t>
            </a:r>
          </a:p>
          <a:p>
            <a:pPr marL="0" indent="0" algn="just" defTabSz="68897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i="1" dirty="0"/>
              <a:t>	</a:t>
            </a:r>
            <a:r>
              <a:rPr lang="en-US" i="1" dirty="0" err="1"/>
              <a:t>Cung</a:t>
            </a:r>
            <a:r>
              <a:rPr lang="en-US" i="1" dirty="0"/>
              <a:t> </a:t>
            </a:r>
            <a:r>
              <a:rPr lang="en-US" i="1" dirty="0" err="1"/>
              <a:t>tiền</a:t>
            </a:r>
            <a:r>
              <a:rPr lang="en-US" i="1" dirty="0"/>
              <a:t> </a:t>
            </a:r>
            <a:r>
              <a:rPr lang="en-US" i="1" dirty="0" err="1"/>
              <a:t>tệ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tổng lượng tiền trong lưu thông gồm tiền trong dân giữ, tiên trong hệ thống ngân hàng, cơ quan doanh nghiệp ngoài </a:t>
            </a:r>
            <a:r>
              <a:rPr lang="en-US" i="1" dirty="0" err="1"/>
              <a:t>ngân</a:t>
            </a:r>
            <a:r>
              <a:rPr lang="en-US" i="1" dirty="0"/>
              <a:t> </a:t>
            </a:r>
            <a:r>
              <a:rPr lang="en-US" i="1" dirty="0" err="1"/>
              <a:t>hàng</a:t>
            </a:r>
            <a:r>
              <a:rPr lang="en-US" i="1" dirty="0"/>
              <a:t>.</a:t>
            </a:r>
          </a:p>
          <a:p>
            <a:pPr marL="0" indent="0" defTabSz="68897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/>
              <a:t>	</a:t>
            </a:r>
            <a:endParaRPr lang="en-US" sz="2400" dirty="0"/>
          </a:p>
        </p:txBody>
      </p:sp>
      <p:pic>
        <p:nvPicPr>
          <p:cNvPr id="4" name="Picture 3" descr="201206270804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65" y="19812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31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92453"/>
              </p:ext>
            </p:extLst>
          </p:nvPr>
        </p:nvGraphicFramePr>
        <p:xfrm>
          <a:off x="1117309" y="1447800"/>
          <a:ext cx="10157354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117309" y="838200"/>
            <a:ext cx="10157354" cy="5334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en-US" b="1" dirty="0"/>
              <a:t>2.2. </a:t>
            </a:r>
            <a:r>
              <a:rPr lang="en-US" b="1" dirty="0" err="1"/>
              <a:t>Cung</a:t>
            </a:r>
            <a:r>
              <a:rPr lang="en-US" b="1" dirty="0"/>
              <a:t>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endParaRPr lang="en-US" b="1" dirty="0"/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loại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210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D0364-E8D0-42BA-A5E6-6F788A47D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26D0364-E8D0-42BA-A5E6-6F788A47D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10DD83-34A9-41BA-A739-C2CD1102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A10DD83-34A9-41BA-A739-C2CD1102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450B1-4337-49FE-AB02-D65A8E9EC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83450B1-4337-49FE-AB02-D65A8E9EC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1B5FFC-D53F-493D-9A5C-BE24F4A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61B5FFC-D53F-493D-9A5C-BE24F4A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F442C-EB3D-4A5B-AC13-EBB710B70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A4F442C-EB3D-4A5B-AC13-EBB710B70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43C361-05ED-4719-BCD2-789D4FFF1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743C361-05ED-4719-BCD2-789D4FFF1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B71F9-713D-461B-B3B9-A14355DE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B13B71F9-713D-461B-B3B9-A14355DE0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60" y="417114"/>
            <a:ext cx="10157354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7309" y="1524000"/>
                <a:ext cx="10157354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en-US" b="1" dirty="0"/>
                  <a:t>2.2. </a:t>
                </a:r>
                <a:r>
                  <a:rPr lang="en-US" b="1" dirty="0" err="1"/>
                  <a:t>Cung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endParaRPr lang="en-US" b="1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Font typeface="Wingdings" charset="2"/>
                  <a:buChar char="v"/>
                </a:pPr>
                <a:r>
                  <a:rPr lang="en-US" b="1" dirty="0" err="1"/>
                  <a:t>Hàm</a:t>
                </a:r>
                <a:r>
                  <a:rPr lang="en-US" b="1" dirty="0"/>
                  <a:t> </a:t>
                </a:r>
                <a:r>
                  <a:rPr lang="en-US" b="1" dirty="0" err="1"/>
                  <a:t>cung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endParaRPr lang="en-US" b="1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Font typeface="Arial"/>
                  <a:buChar char="•"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en-US" dirty="0"/>
                  <a:t>MS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en-US" dirty="0"/>
                  <a:t>/P </a:t>
                </a:r>
                <a:r>
                  <a:rPr lang="en-US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7309" y="1524000"/>
                <a:ext cx="10157354" cy="4724400"/>
              </a:xfrm>
              <a:blipFill rotWithShape="0"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636740" y="2229706"/>
            <a:ext cx="0" cy="2878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55846" y="1521767"/>
            <a:ext cx="294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18031" y="1998875"/>
            <a:ext cx="7865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07564" y="5122814"/>
                <a:ext cx="903722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564" y="5122814"/>
                <a:ext cx="903722" cy="4624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6298503" y="1752600"/>
            <a:ext cx="0" cy="33044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8503" y="5107894"/>
            <a:ext cx="358876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675812" y="5057032"/>
            <a:ext cx="7865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53349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  <p:bldP spid="8" grpId="0"/>
      <p:bldP spid="9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8599"/>
            <a:ext cx="10157354" cy="56356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914400"/>
            <a:ext cx="1015735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2.3. Cân bằng cung cầu tiền tệ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 algn="ctr">
              <a:buNone/>
            </a:pPr>
            <a:r>
              <a:rPr lang="en-US" dirty="0" err="1"/>
              <a:t>Sự</a:t>
            </a:r>
            <a:r>
              <a:rPr lang="en-US" dirty="0"/>
              <a:t> cắt giảm cung ứng tiền tệ từ MS</a:t>
            </a:r>
            <a:r>
              <a:rPr lang="en-US" baseline="-25000" dirty="0"/>
              <a:t>0</a:t>
            </a:r>
            <a:r>
              <a:rPr lang="en-US" dirty="0"/>
              <a:t> xuống </a:t>
            </a:r>
            <a:r>
              <a:rPr lang="en-US" dirty="0" err="1"/>
              <a:t>còn</a:t>
            </a:r>
            <a:r>
              <a:rPr lang="en-US" dirty="0"/>
              <a:t> MS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/>
              <a:t>làm</a:t>
            </a:r>
            <a:r>
              <a:rPr lang="en-US" dirty="0"/>
              <a:t> lãi suất cân bằng tăng từ i</a:t>
            </a:r>
            <a:r>
              <a:rPr lang="en-US" baseline="-25000" dirty="0"/>
              <a:t>0</a:t>
            </a:r>
            <a:r>
              <a:rPr lang="en-US" dirty="0"/>
              <a:t> lên i</a:t>
            </a:r>
            <a:r>
              <a:rPr lang="en-US" baseline="-25000" dirty="0"/>
              <a:t>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4037012" y="2438400"/>
            <a:ext cx="0" cy="1905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513012" y="3505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894012" y="25908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732212" y="20415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anose="020B7200000000000000" pitchFamily="34" charset="0"/>
              </a:rPr>
              <a:t>MS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22812" y="37941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anose="020B7200000000000000" pitchFamily="34" charset="0"/>
              </a:rPr>
              <a:t>MD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208212" y="1752600"/>
            <a:ext cx="38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anose="020B7200000000000000" pitchFamily="34" charset="0"/>
              </a:rPr>
              <a:t>i</a:t>
            </a:r>
            <a:r>
              <a:rPr lang="en-US" sz="200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132012" y="3276600"/>
            <a:ext cx="38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.VnTime" panose="020B7200000000000000" pitchFamily="34" charset="0"/>
              </a:rPr>
              <a:t>i</a:t>
            </a:r>
            <a:r>
              <a:rPr lang="en-US" sz="2200" baseline="-25000">
                <a:latin typeface=".VnTime" panose="020B7200000000000000" pitchFamily="34" charset="0"/>
              </a:rPr>
              <a:t>0</a:t>
            </a:r>
            <a:r>
              <a:rPr lang="en-US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7923212" y="2392363"/>
            <a:ext cx="0" cy="19050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8913812" y="2392363"/>
            <a:ext cx="0" cy="19050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323012" y="33670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i</a:t>
            </a:r>
            <a:r>
              <a:rPr lang="en-US" sz="2400" baseline="-25000">
                <a:latin typeface=".VnTime" panose="020B7200000000000000" pitchFamily="34" charset="0"/>
              </a:rPr>
              <a:t>0</a:t>
            </a: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6704012" y="29257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7161212" y="2392363"/>
            <a:ext cx="2209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H="1">
            <a:off x="6704012" y="3611563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694612" y="201136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anose="020B7200000000000000" pitchFamily="34" charset="0"/>
              </a:rPr>
              <a:t>MS</a:t>
            </a:r>
            <a:r>
              <a:rPr lang="en-US" sz="2000" baseline="-25000">
                <a:latin typeface=".VnTime" panose="020B7200000000000000" pitchFamily="34" charset="0"/>
              </a:rPr>
              <a:t>1</a:t>
            </a:r>
            <a:r>
              <a:rPr lang="en-US" sz="200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 flipH="1">
            <a:off x="7999412" y="26209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 flipV="1">
            <a:off x="6932612" y="30019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307512" y="3611563"/>
            <a:ext cx="54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.VnTime" panose="020B7200000000000000" pitchFamily="34" charset="0"/>
              </a:rPr>
              <a:t>MD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6323012" y="2697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i</a:t>
            </a:r>
            <a:r>
              <a:rPr lang="en-US" sz="2400" baseline="-25000">
                <a:latin typeface=".VnTime" panose="020B7200000000000000" pitchFamily="34" charset="0"/>
              </a:rPr>
              <a:t>1</a:t>
            </a: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8609012" y="2011363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anose="020B7200000000000000" pitchFamily="34" charset="0"/>
              </a:rPr>
              <a:t>MS</a:t>
            </a:r>
            <a:r>
              <a:rPr lang="en-US" sz="2000" baseline="-25000">
                <a:latin typeface=".VnTime" panose="020B7200000000000000" pitchFamily="34" charset="0"/>
              </a:rPr>
              <a:t>0</a:t>
            </a:r>
            <a:r>
              <a:rPr lang="en-US" sz="200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323012" y="1797050"/>
            <a:ext cx="38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latin typeface=".VnTime" panose="020B7200000000000000" pitchFamily="34" charset="0"/>
              </a:rPr>
              <a:t>i</a:t>
            </a:r>
            <a:r>
              <a:rPr lang="en-US" sz="2000">
                <a:latin typeface=".VnTime" panose="020B7200000000000000" pitchFamily="34" charset="0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3012" y="2059398"/>
            <a:ext cx="0" cy="2301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704012" y="2041525"/>
            <a:ext cx="0" cy="225583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04012" y="4297363"/>
            <a:ext cx="3048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13012" y="4361273"/>
            <a:ext cx="3048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5294312" y="4384063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485312" y="432038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.VnTime" panose="020B7200000000000000" pitchFamily="34" charset="0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3767494" y="4465636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𝑀𝑆</m:t>
                          </m:r>
                        </m:e>
                      </m:acc>
                    </m:oMath>
                  </m:oMathPara>
                </a14:m>
                <a:endParaRPr lang="en-US" sz="2000">
                  <a:latin typeface=".VnTime" panose="020B7200000000000000" pitchFamily="34" charset="0"/>
                </a:endParaRPr>
              </a:p>
            </p:txBody>
          </p:sp>
        </mc:Choice>
        <mc:Fallback xmlns="">
          <p:sp>
            <p:nvSpPr>
              <p:cNvPr id="3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494" y="4465636"/>
                <a:ext cx="53340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13"/>
              <p:cNvSpPr txBox="1">
                <a:spLocks noChangeArrowheads="1"/>
              </p:cNvSpPr>
              <p:nvPr/>
            </p:nvSpPr>
            <p:spPr bwMode="auto">
              <a:xfrm>
                <a:off x="7694612" y="4351003"/>
                <a:ext cx="533400" cy="400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>
                  <a:latin typeface=".VnTime" panose="020B7200000000000000" pitchFamily="34" charset="0"/>
                </a:endParaRPr>
              </a:p>
            </p:txBody>
          </p:sp>
        </mc:Choice>
        <mc:Fallback xmlns="">
          <p:sp>
            <p:nvSpPr>
              <p:cNvPr id="4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4612" y="4351003"/>
                <a:ext cx="533400" cy="400815"/>
              </a:xfrm>
              <a:prstGeom prst="rect">
                <a:avLst/>
              </a:prstGeom>
              <a:blipFill rotWithShape="0">
                <a:blip r:embed="rId3"/>
                <a:stretch>
                  <a:fillRect r="-11364"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13"/>
              <p:cNvSpPr txBox="1">
                <a:spLocks noChangeArrowheads="1"/>
              </p:cNvSpPr>
              <p:nvPr/>
            </p:nvSpPr>
            <p:spPr bwMode="auto">
              <a:xfrm>
                <a:off x="8646437" y="4343400"/>
                <a:ext cx="533400" cy="4008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>
                  <a:latin typeface=".VnTime" panose="020B7200000000000000" pitchFamily="34" charset="0"/>
                </a:endParaRPr>
              </a:p>
            </p:txBody>
          </p:sp>
        </mc:Choice>
        <mc:Fallback xmlns="">
          <p:sp>
            <p:nvSpPr>
              <p:cNvPr id="4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6437" y="4343400"/>
                <a:ext cx="533400" cy="400815"/>
              </a:xfrm>
              <a:prstGeom prst="rect">
                <a:avLst/>
              </a:prstGeom>
              <a:blipFill rotWithShape="0">
                <a:blip r:embed="rId4"/>
                <a:stretch>
                  <a:fillRect r="-13636"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H="1">
            <a:off x="8075612" y="40386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3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6" grpId="0"/>
      <p:bldP spid="37" grpId="0"/>
      <p:bldP spid="38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157354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43000"/>
            <a:ext cx="10157354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/>
              <a:t>2.3. Cân bằng cung cầu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endParaRPr lang="en-US" b="1" dirty="0"/>
          </a:p>
          <a:p>
            <a:pPr marL="0" indent="0" defTabSz="62865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/>
              <a:t>	</a:t>
            </a:r>
            <a:r>
              <a:rPr lang="en-US" sz="2400" dirty="0" err="1"/>
              <a:t>Những</a:t>
            </a:r>
            <a:r>
              <a:rPr lang="en-US" sz="2400" dirty="0"/>
              <a:t> nguyên nhân làm dịch chuyển trạng thái cân bằng trên thị trường tiền tệ và thị trường trái phiếu: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 Sự cắt giảm cung ứng tiền tệ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Tăng thu nhập thực tế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Tăng cạnh tranh trong hoạt động ngân hàng</a:t>
            </a:r>
          </a:p>
        </p:txBody>
      </p:sp>
    </p:spTree>
    <p:extLst>
      <p:ext uri="{BB962C8B-B14F-4D97-AF65-F5344CB8AC3E}">
        <p14:creationId xmlns:p14="http://schemas.microsoft.com/office/powerpoint/2010/main" val="870361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3. NGÂN HÀNG THƯƠNG MẠI VÀ KHẢ NĂNG TẠO TIỀN CỦA NGÂN HÀNG THƯƠNG MẠI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76400"/>
            <a:ext cx="3910303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3.1. Ngân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dirty="0" err="1"/>
              <a:t>thương</a:t>
            </a:r>
            <a:r>
              <a:rPr lang="en-US" b="1" dirty="0"/>
              <a:t> </a:t>
            </a:r>
            <a:r>
              <a:rPr lang="en-US" b="1" dirty="0" err="1"/>
              <a:t>mại</a:t>
            </a:r>
            <a:endParaRPr lang="en-US" b="1" dirty="0"/>
          </a:p>
          <a:p>
            <a:pPr marL="0" indent="0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  <a:r>
              <a:rPr lang="en-US" sz="2400" dirty="0"/>
              <a:t>	</a:t>
            </a:r>
          </a:p>
        </p:txBody>
      </p:sp>
      <p:pic>
        <p:nvPicPr>
          <p:cNvPr id="4" name="Picture 3" descr="ngan-hang-thuong-mai-viet-na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438400"/>
            <a:ext cx="1022191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8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524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3. NGÂN HÀNG THƯƠNG MẠI VÀ KHẢ NĂNG TẠO TIỀN CỦA NGÂN HÀNG THƯƠNG MẠI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76400"/>
            <a:ext cx="10157354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3.1. Ngân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err="1"/>
              <a:t>thương</a:t>
            </a:r>
            <a:r>
              <a:rPr lang="en-US" b="1"/>
              <a:t> mại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3978054"/>
              </p:ext>
            </p:extLst>
          </p:nvPr>
        </p:nvGraphicFramePr>
        <p:xfrm>
          <a:off x="1117309" y="2133600"/>
          <a:ext cx="9930104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54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28600"/>
            <a:ext cx="10157354" cy="12954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3. NGÂN HÀNG THƯƠNG MẠI VÀ KHẢ NĂNG TẠO TIỀN CỦA NGÂN HÀNG THƯƠNG MẠI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3259"/>
            <a:ext cx="7543800" cy="42649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/>
              <a:t>3.2. Quá trình tạo tiền của ngân hàng thương mại</a:t>
            </a:r>
            <a:endParaRPr lang="en-US" b="1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5759636" y="15240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2132012" y="1641090"/>
            <a:ext cx="7772400" cy="5019675"/>
            <a:chOff x="2525" y="5025"/>
            <a:chExt cx="7200" cy="4782"/>
          </a:xfrm>
        </p:grpSpPr>
        <p:sp>
          <p:nvSpPr>
            <p:cNvPr id="9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525" y="5025"/>
              <a:ext cx="7200" cy="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7910" y="7016"/>
              <a:ext cx="1214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10 VNĐ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tiền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ngân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hàng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3832" y="5828"/>
              <a:ext cx="90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 VNĐ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5525" y="5796"/>
              <a:ext cx="1659" cy="4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Ngân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hàng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5525" y="6722"/>
              <a:ext cx="1659" cy="4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Ngân hàng 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5525" y="7648"/>
              <a:ext cx="1659" cy="4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Ngân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hàng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5525" y="8573"/>
              <a:ext cx="1659" cy="4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…………….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3125" y="6105"/>
              <a:ext cx="24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V="1">
              <a:off x="7184" y="6105"/>
              <a:ext cx="5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4475" y="6413"/>
              <a:ext cx="13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75" y="6413"/>
              <a:ext cx="1" cy="3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7184" y="7049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7184" y="7975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7184" y="8901"/>
              <a:ext cx="5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>
              <a:off x="4475" y="7339"/>
              <a:ext cx="13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4475" y="8265"/>
              <a:ext cx="13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4475" y="9191"/>
              <a:ext cx="13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5825" y="6259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5825" y="9036"/>
              <a:ext cx="1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5825" y="8111"/>
              <a:ext cx="1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5825" y="7185"/>
              <a:ext cx="1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7775" y="6105"/>
              <a:ext cx="0" cy="35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V="1">
              <a:off x="7775" y="9191"/>
              <a:ext cx="0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7775" y="6105"/>
              <a:ext cx="1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7775" y="7493"/>
              <a:ext cx="1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4475" y="7030"/>
              <a:ext cx="10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4475" y="7956"/>
              <a:ext cx="105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4475" y="8882"/>
              <a:ext cx="105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91220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1219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3. NGÂN HÀNG THƯƠNG MẠI VÀ KHẢ NĂNG TẠO TIỀN CỦA NGÂN HÀNG THƯƠNG MẠI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676400"/>
                <a:ext cx="10157354" cy="48006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3.2. Quá trình </a:t>
                </a:r>
                <a:r>
                  <a:rPr lang="en-US" b="1"/>
                  <a:t>tạo tiền của ngân hàng thương mại</a:t>
                </a:r>
                <a:endParaRPr lang="en-US" b="1" dirty="0"/>
              </a:p>
              <a:p>
                <a:pPr algn="just" defTabSz="573088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1"/>
                  <a:t>Khái niệm:</a:t>
                </a:r>
                <a:r>
                  <a:rPr lang="en-US"/>
                  <a:t> là quá trình mở rộng nhiều lần số tiền gửi, được thực hiện thông qua hệ thống ngân hàng thương mại với cơ chế số nhân tiền.</a:t>
                </a:r>
              </a:p>
              <a:p>
                <a:pPr algn="just" defTabSz="573088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b="1">
                    <a:sym typeface="Symbol" panose="05050102010706020507" pitchFamily="18" charset="2"/>
                  </a:rPr>
                  <a:t>Công thức</a:t>
                </a:r>
                <a:r>
                  <a:rPr lang="en-US">
                    <a:sym typeface="Symbol" panose="05050102010706020507" pitchFamily="18" charset="2"/>
                  </a:rPr>
                  <a:t>:</a:t>
                </a:r>
              </a:p>
              <a:p>
                <a:pPr marL="0" indent="0" algn="just" defTabSz="5730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>
                    <a:sym typeface="Symbol" panose="05050102010706020507" pitchFamily="18" charset="2"/>
                  </a:rPr>
                  <a:t>	Lượng </a:t>
                </a:r>
                <a:r>
                  <a:rPr lang="en-US" dirty="0">
                    <a:sym typeface="Symbol" panose="05050102010706020507" pitchFamily="18" charset="2"/>
                  </a:rPr>
                  <a:t>tiền gửi tăng thêm là: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ym typeface="Symbol" panose="05050102010706020507" pitchFamily="18" charset="2"/>
                  </a:rPr>
                  <a:t>			D=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𝒅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b="1" dirty="0">
                    <a:sym typeface="Symbol" panose="05050102010706020507" pitchFamily="18" charset="2"/>
                  </a:rPr>
                  <a:t>x </a:t>
                </a:r>
                <a:r>
                  <a:rPr lang="en-US" b="1" dirty="0" err="1">
                    <a:sym typeface="Symbol" panose="05050102010706020507" pitchFamily="18" charset="2"/>
                  </a:rPr>
                  <a:t>R</a:t>
                </a:r>
                <a:r>
                  <a:rPr lang="en-US" b="1" dirty="0">
                    <a:sym typeface="Symbol" panose="05050102010706020507" pitchFamily="18" charset="2"/>
                  </a:rPr>
                  <a:t> 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0" indent="0" defTabSz="573088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sym typeface="Symbol" panose="05050102010706020507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được gọi là số nhân tiền trong </a:t>
                </a:r>
                <a:r>
                  <a:rPr lang="en-US">
                    <a:sym typeface="Symbol" panose="05050102010706020507" pitchFamily="18" charset="2"/>
                  </a:rPr>
                  <a:t>lý thuyết, ký hiệu là m</a:t>
                </a:r>
                <a:r>
                  <a:rPr lang="en-US" baseline="-25000">
                    <a:sym typeface="Symbol" panose="05050102010706020507" pitchFamily="18" charset="2"/>
                  </a:rPr>
                  <a:t>m</a:t>
                </a:r>
                <a:r>
                  <a:rPr lang="en-US">
                    <a:sym typeface="Symbol" panose="05050102010706020507" pitchFamily="18" charset="2"/>
                  </a:rPr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676400"/>
                <a:ext cx="10157354" cy="4800600"/>
              </a:xfrm>
              <a:blipFill rotWithShape="0">
                <a:blip r:embed="rId2"/>
                <a:stretch>
                  <a:fillRect l="-600" r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254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76200"/>
            <a:ext cx="11277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4. NGÂN HÀNG TRUNG ƯƠNG VÀ CHÍNH SÁCH TIỀN TỆ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7309" y="1701800"/>
            <a:ext cx="4291303" cy="4470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/>
              <a:t>4.1. </a:t>
            </a:r>
            <a:r>
              <a:rPr lang="en-US" b="1" dirty="0" err="1"/>
              <a:t>Ngân</a:t>
            </a:r>
            <a:r>
              <a:rPr lang="en-US" b="1" dirty="0"/>
              <a:t>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err="1"/>
              <a:t>trung</a:t>
            </a:r>
            <a:r>
              <a:rPr lang="en-US" b="1"/>
              <a:t> ương</a:t>
            </a:r>
            <a:endParaRPr lang="en-US" b="1" dirty="0"/>
          </a:p>
        </p:txBody>
      </p:sp>
      <p:pic>
        <p:nvPicPr>
          <p:cNvPr id="6" name="Picture 5" descr="nht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1828800"/>
            <a:ext cx="629303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62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533400"/>
            <a:ext cx="10285651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CHƯƠNG 5: TIỀN TỆ VÀ CHỨC NĂNG CỦA TIỀN TỆ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872108"/>
              </p:ext>
            </p:extLst>
          </p:nvPr>
        </p:nvGraphicFramePr>
        <p:xfrm>
          <a:off x="1117309" y="1447800"/>
          <a:ext cx="10157354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828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16C09-8590-4CE8-9475-D9C8851A3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1C16C09-8590-4CE8-9475-D9C8851A3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B8E74-5A02-4953-A0C1-8C8AC7678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68B8E74-5A02-4953-A0C1-8C8AC7678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EAF05A-C8B6-4D6F-9E41-C516615C7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CEAF05A-C8B6-4D6F-9E41-C516615C7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2494C-575C-4A24-B5E3-312EEAFE0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172494C-575C-4A24-B5E3-312EEAFE0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ACB2B4-3768-4CC3-8699-878C654BC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2ACB2B4-3768-4CC3-8699-878C654BC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67CF84-39B6-460C-B1BD-E07F359C9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E67CF84-39B6-460C-B1BD-E07F359C9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2631D-58E9-4851-B421-F7C134B1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702631D-58E9-4851-B421-F7C134B1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AAAC7-8539-4561-BC1B-3B9159882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50AAAC7-8539-4561-BC1B-3B9159882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E6EDC4-B1A1-4C1D-B1D1-258FC39A4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EE6EDC4-B1A1-4C1D-B1D1-258FC39A4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02F01-3A82-447A-AFCF-BBD38DE1F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14002F01-3A82-447A-AFCF-BBD38DE1F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76200"/>
            <a:ext cx="112776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4. NGÂN HÀNG TRUNG ƯƠNG VÀ CHÍNH SÁCH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47800"/>
            <a:ext cx="10151705" cy="50774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4.1. </a:t>
            </a:r>
            <a:r>
              <a:rPr lang="en-US" b="1" dirty="0" err="1"/>
              <a:t>Ngân</a:t>
            </a:r>
            <a:r>
              <a:rPr lang="en-US" b="1" dirty="0"/>
              <a:t>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ương</a:t>
            </a: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i="1"/>
              <a:t> </a:t>
            </a:r>
            <a:r>
              <a:rPr lang="en-US" b="1" i="1" dirty="0" err="1"/>
              <a:t>Chức</a:t>
            </a:r>
            <a:r>
              <a:rPr lang="en-US" b="1" i="1" dirty="0"/>
              <a:t> </a:t>
            </a:r>
            <a:r>
              <a:rPr lang="en-US" b="1" i="1" dirty="0" err="1"/>
              <a:t>năng</a:t>
            </a:r>
            <a:endParaRPr lang="en-US" b="1" i="1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6115837"/>
              </p:ext>
            </p:extLst>
          </p:nvPr>
        </p:nvGraphicFramePr>
        <p:xfrm>
          <a:off x="1293812" y="2057400"/>
          <a:ext cx="9237543" cy="408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012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42AF8-171E-4D37-AE9F-3F73C379A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8342AF8-171E-4D37-AE9F-3F73C379A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CB2B5-6718-4455-A2B0-E373040FE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43CB2B5-6718-4455-A2B0-E373040FE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481BB-3A2B-4A9A-863B-5329B6A5D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57481BB-3A2B-4A9A-863B-5329B6A5D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DD051-6F2B-42BB-9718-EEAF74C0B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F7DD051-6F2B-42BB-9718-EEAF74C0B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FB5F8-630A-4558-AA58-F65CCCE63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5E5FB5F8-630A-4558-AA58-F65CCCE63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9981C0-0076-4D65-A105-9561522CA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F9981C0-0076-4D65-A105-9561522CA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F7BD60-1F5E-4486-9357-EBA95B239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B4F7BD60-1F5E-4486-9357-EBA95B239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 uiExpand="1">
        <p:bldSub>
          <a:bldDgm bld="lvlAtOnc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8600"/>
            <a:ext cx="11201399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4. NGÂN HÀNG TRUNG ƯƠNG VÀ CHÍNH SÁCH TIỀN TỆ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58" y="1371600"/>
            <a:ext cx="10157354" cy="5257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4.2. </a:t>
            </a:r>
            <a:r>
              <a:rPr lang="en-US" b="1" dirty="0" err="1">
                <a:cs typeface="Times New Roman" panose="02020603050405020304" pitchFamily="18" charset="0"/>
              </a:rPr>
              <a:t>Chính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sách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tiền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tệ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dirty="0">
                <a:cs typeface="Times New Roman" panose="02020603050405020304" pitchFamily="18" charset="0"/>
              </a:rPr>
              <a:t>4.2.1. </a:t>
            </a:r>
            <a:r>
              <a:rPr lang="en-US" b="1" i="1" dirty="0" err="1">
                <a:cs typeface="Times New Roman" panose="02020603050405020304" pitchFamily="18" charset="0"/>
              </a:rPr>
              <a:t>Các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công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cụ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của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sách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tiền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tệ</a:t>
            </a:r>
            <a:endParaRPr lang="en-US" b="1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dirty="0" err="1">
                <a:cs typeface="Times New Roman" panose="02020603050405020304" pitchFamily="18" charset="0"/>
              </a:rPr>
              <a:t>Chính</a:t>
            </a:r>
            <a:r>
              <a:rPr lang="en-US" dirty="0">
                <a:cs typeface="Times New Roman" panose="02020603050405020304" pitchFamily="18" charset="0"/>
              </a:rPr>
              <a:t> sách chiết khấu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Tác động qua lượng tiền cơ sở: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b="1" i="1" dirty="0">
                <a:cs typeface="Times New Roman" panose="02020603050405020304" pitchFamily="18" charset="0"/>
              </a:rPr>
              <a:t>i</a:t>
            </a:r>
            <a:r>
              <a:rPr lang="en-US" b="1" i="1" baseline="-25000" dirty="0">
                <a:cs typeface="Times New Roman" panose="02020603050405020304" pitchFamily="18" charset="0"/>
              </a:rPr>
              <a:t>t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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cs typeface="Times New Roman" panose="02020603050405020304" pitchFamily="18" charset="0"/>
              </a:rPr>
              <a:t> MB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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cs typeface="Times New Roman" panose="02020603050405020304" pitchFamily="18" charset="0"/>
              </a:rPr>
              <a:t> MS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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Tác động qua số nhân tiền tệ: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b="1" i="1" dirty="0">
                <a:cs typeface="Times New Roman" panose="02020603050405020304" pitchFamily="18" charset="0"/>
              </a:rPr>
              <a:t>i</a:t>
            </a:r>
            <a:r>
              <a:rPr lang="en-US" b="1" i="1" baseline="-25000" dirty="0">
                <a:cs typeface="Times New Roman" panose="02020603050405020304" pitchFamily="18" charset="0"/>
              </a:rPr>
              <a:t>t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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cs typeface="Times New Roman" panose="02020603050405020304" pitchFamily="18" charset="0"/>
              </a:rPr>
              <a:t> ER/D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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cs typeface="Times New Roman" panose="02020603050405020304" pitchFamily="18" charset="0"/>
              </a:rPr>
              <a:t> (</a:t>
            </a:r>
            <a:r>
              <a:rPr lang="en-US" b="1" i="1" dirty="0" err="1">
                <a:cs typeface="Times New Roman" panose="02020603050405020304" pitchFamily="18" charset="0"/>
              </a:rPr>
              <a:t>r</a:t>
            </a:r>
            <a:r>
              <a:rPr lang="en-US" b="1" i="1" baseline="-25000" dirty="0" err="1">
                <a:cs typeface="Times New Roman" panose="02020603050405020304" pitchFamily="18" charset="0"/>
              </a:rPr>
              <a:t>d</a:t>
            </a:r>
            <a:r>
              <a:rPr lang="en-US" b="1" i="1" dirty="0">
                <a:cs typeface="Times New Roman" panose="02020603050405020304" pitchFamily="18" charset="0"/>
              </a:rPr>
              <a:t> + ER/D)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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cs typeface="Times New Roman" panose="02020603050405020304" pitchFamily="18" charset="0"/>
              </a:rPr>
              <a:t> m</a:t>
            </a:r>
            <a:r>
              <a:rPr lang="en-US" b="1" i="1" baseline="-25000" dirty="0">
                <a:cs typeface="Times New Roman" panose="02020603050405020304" pitchFamily="18" charset="0"/>
              </a:rPr>
              <a:t>m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</a:t>
            </a:r>
            <a:r>
              <a:rPr lang="en-US" b="1" i="1" dirty="0">
                <a:cs typeface="Times New Roman" panose="02020603050405020304" pitchFamily="18" charset="0"/>
              </a:rPr>
              <a:t> MS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</a:t>
            </a:r>
            <a:endParaRPr lang="en-US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 Tác động qua cho vay cứu cánh cuối cùng: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b="1" i="1" dirty="0">
                <a:cs typeface="Times New Roman" panose="02020603050405020304" pitchFamily="18" charset="0"/>
              </a:rPr>
              <a:t>NHTW cho vay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cs typeface="Times New Roman" panose="02020603050405020304" pitchFamily="18" charset="0"/>
              </a:rPr>
              <a:t> DL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</a:t>
            </a:r>
            <a:r>
              <a:rPr lang="en-US" b="1" i="1" dirty="0">
                <a:cs typeface="Times New Roman" panose="02020603050405020304" pitchFamily="18" charset="0"/>
              </a:rPr>
              <a:t> MB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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cs typeface="Times New Roman" panose="02020603050405020304" pitchFamily="18" charset="0"/>
              </a:rPr>
              <a:t> MS </a:t>
            </a:r>
            <a:r>
              <a:rPr lang="en-US" b="1" i="1" dirty="0">
                <a:cs typeface="Times New Roman" panose="02020603050405020304" pitchFamily="18" charset="0"/>
                <a:sym typeface="Wingdings 3" panose="05040102010807070707" pitchFamily="18" charset="2"/>
              </a:rPr>
              <a:t></a:t>
            </a:r>
            <a:endParaRPr lang="en-US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6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12014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4. NGÂN HÀNG TRUNG ƯƠNG VÀ CHÍNH SÁCH TIỀN TỆ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58" y="1828800"/>
            <a:ext cx="10157354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4.2. </a:t>
            </a:r>
            <a:r>
              <a:rPr lang="en-US" b="1" dirty="0" err="1">
                <a:cs typeface="Times New Roman" panose="02020603050405020304" pitchFamily="18" charset="0"/>
              </a:rPr>
              <a:t>Chính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sách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tiền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tệ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dirty="0">
                <a:cs typeface="Times New Roman" panose="02020603050405020304" pitchFamily="18" charset="0"/>
              </a:rPr>
              <a:t>4.2.1. </a:t>
            </a:r>
            <a:r>
              <a:rPr lang="en-US" b="1" i="1" dirty="0" err="1">
                <a:cs typeface="Times New Roman" panose="02020603050405020304" pitchFamily="18" charset="0"/>
              </a:rPr>
              <a:t>Các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công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cụ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của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sách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tiền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tệ</a:t>
            </a:r>
            <a:endParaRPr lang="en-US" b="1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err="1">
                <a:cs typeface="Times New Roman" panose="02020603050405020304" pitchFamily="18" charset="0"/>
              </a:rPr>
              <a:t>Tỷ</a:t>
            </a:r>
            <a:r>
              <a:rPr lang="en-US" dirty="0">
                <a:cs typeface="Times New Roman" panose="02020603050405020304" pitchFamily="18" charset="0"/>
              </a:rPr>
              <a:t> lệ dự trữ bắt buộc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		</a:t>
            </a:r>
            <a:r>
              <a:rPr lang="en-US" b="1" i="1" dirty="0" err="1">
                <a:cs typeface="Times New Roman" panose="02020603050405020304" pitchFamily="18" charset="0"/>
              </a:rPr>
              <a:t>r</a:t>
            </a:r>
            <a:r>
              <a:rPr lang="en-US" b="1" i="1" baseline="-25000" dirty="0" err="1">
                <a:cs typeface="Times New Roman" panose="02020603050405020304" pitchFamily="18" charset="0"/>
              </a:rPr>
              <a:t>d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Symbol" panose="05050102010706020507" pitchFamily="18" charset="2"/>
              </a:rPr>
              <a:t>  Cho vay  D MS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dirty="0"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en-US" b="1" i="1" dirty="0" err="1"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b="1" i="1" baseline="-25000" dirty="0" err="1"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b="1" i="1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i="1" dirty="0">
                <a:cs typeface="Times New Roman" panose="02020603050405020304" pitchFamily="18" charset="0"/>
                <a:sym typeface="Symbol" panose="05050102010706020507" pitchFamily="18" charset="2"/>
              </a:rPr>
              <a:t>  m</a:t>
            </a:r>
            <a:r>
              <a:rPr lang="en-US" b="1" i="1" baseline="-25000" dirty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b="1" i="1" dirty="0">
                <a:cs typeface="Times New Roman" panose="02020603050405020304" pitchFamily="18" charset="0"/>
                <a:sym typeface="Symbol" panose="05050102010706020507" pitchFamily="18" charset="2"/>
              </a:rPr>
              <a:t>  MS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b="1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935" y="228600"/>
            <a:ext cx="10515600" cy="609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4. NGÂN HÀNG TRUNG ƯƠNG VÀ CHÍNH SÁCH TIỀN TỆ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58" y="990600"/>
            <a:ext cx="10157354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4.2. </a:t>
            </a:r>
            <a:r>
              <a:rPr lang="en-US" b="1" dirty="0" err="1">
                <a:cs typeface="Times New Roman" panose="02020603050405020304" pitchFamily="18" charset="0"/>
              </a:rPr>
              <a:t>Chính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sách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tiền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tệ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dirty="0">
                <a:cs typeface="Times New Roman" panose="02020603050405020304" pitchFamily="18" charset="0"/>
              </a:rPr>
              <a:t>4.2.1. </a:t>
            </a:r>
            <a:r>
              <a:rPr lang="en-US" b="1" i="1" dirty="0" err="1">
                <a:cs typeface="Times New Roman" panose="02020603050405020304" pitchFamily="18" charset="0"/>
              </a:rPr>
              <a:t>Các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công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cụ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của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sách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tiền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tệ</a:t>
            </a:r>
            <a:endParaRPr lang="en-US" b="1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dirty="0" err="1">
                <a:cs typeface="Times New Roman" panose="02020603050405020304" pitchFamily="18" charset="0"/>
              </a:rPr>
              <a:t>Nghiệp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vụ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thị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trường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mở</a:t>
            </a:r>
            <a:endParaRPr lang="en-US" b="1" i="1" dirty="0">
              <a:cs typeface="Times New Roman" panose="02020603050405020304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vi-VN" dirty="0"/>
              <a:t>thị trường mở là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vi-VN" dirty="0"/>
              <a:t> ngân hàng TW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</a:t>
            </a:r>
            <a:r>
              <a:rPr lang="vi-VN" dirty="0"/>
              <a:t> việc mua bán các chứng khoán có giá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:</a:t>
            </a:r>
          </a:p>
          <a:p>
            <a:pPr lvl="3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i="1" dirty="0"/>
              <a:t>NHTW </a:t>
            </a:r>
            <a:r>
              <a:rPr lang="en-US" sz="2400" b="1" i="1" dirty="0" err="1"/>
              <a:t>mua</a:t>
            </a:r>
            <a:r>
              <a:rPr lang="en-US" sz="2400" b="1" i="1" dirty="0"/>
              <a:t> CK</a:t>
            </a:r>
            <a:r>
              <a:rPr lang="en-US" sz="2400" b="1" i="1" dirty="0">
                <a:sym typeface="Symbol" panose="05050102010706020507" pitchFamily="18" charset="2"/>
              </a:rPr>
              <a:t> </a:t>
            </a:r>
            <a:r>
              <a:rPr lang="en-US" sz="2400" b="1" i="1" dirty="0" err="1">
                <a:sym typeface="Symbol" panose="05050102010706020507" pitchFamily="18" charset="2"/>
              </a:rPr>
              <a:t>MB</a:t>
            </a:r>
            <a:r>
              <a:rPr lang="en-US" sz="2400" b="1" i="1" baseline="-25000" dirty="0" err="1">
                <a:sym typeface="Symbol" panose="05050102010706020507" pitchFamily="18" charset="2"/>
              </a:rPr>
              <a:t>n</a:t>
            </a:r>
            <a:r>
              <a:rPr lang="en-US" sz="2400" b="1" i="1" dirty="0">
                <a:sym typeface="Symbol" panose="05050102010706020507" pitchFamily="18" charset="2"/>
              </a:rPr>
              <a:t>  MB  MS</a:t>
            </a:r>
          </a:p>
          <a:p>
            <a:pPr lvl="3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i="1" dirty="0">
                <a:sym typeface="Symbol" panose="05050102010706020507" pitchFamily="18" charset="2"/>
              </a:rPr>
              <a:t>NHTW </a:t>
            </a:r>
            <a:r>
              <a:rPr lang="en-US" sz="2400" b="1" i="1" dirty="0" err="1">
                <a:sym typeface="Symbol" panose="05050102010706020507" pitchFamily="18" charset="2"/>
              </a:rPr>
              <a:t>bán</a:t>
            </a:r>
            <a:r>
              <a:rPr lang="en-US" sz="2400" b="1" i="1" dirty="0">
                <a:sym typeface="Symbol" panose="05050102010706020507" pitchFamily="18" charset="2"/>
              </a:rPr>
              <a:t> CK  </a:t>
            </a:r>
            <a:r>
              <a:rPr lang="en-US" sz="2400" b="1" i="1" dirty="0" err="1">
                <a:sym typeface="Symbol" panose="05050102010706020507" pitchFamily="18" charset="2"/>
              </a:rPr>
              <a:t>MB</a:t>
            </a:r>
            <a:r>
              <a:rPr lang="en-US" sz="2400" b="1" i="1" baseline="-25000" dirty="0" err="1">
                <a:sym typeface="Symbol" panose="05050102010706020507" pitchFamily="18" charset="2"/>
              </a:rPr>
              <a:t>n</a:t>
            </a:r>
            <a:r>
              <a:rPr lang="en-US" sz="2400" b="1" i="1" baseline="-25000" dirty="0">
                <a:sym typeface="Symbol" panose="05050102010706020507" pitchFamily="18" charset="2"/>
              </a:rPr>
              <a:t> </a:t>
            </a:r>
            <a:r>
              <a:rPr lang="en-US" sz="2400" b="1" i="1" dirty="0">
                <a:sym typeface="Symbol" panose="05050102010706020507" pitchFamily="18" charset="2"/>
              </a:rPr>
              <a:t>  MB  MS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28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28600"/>
            <a:ext cx="11277599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4. NGÂN HÀNG TRUNG ƯƠNG VÀ CHÍNH SÁCH TIỀN TỆ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828800"/>
            <a:ext cx="10210800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4.2. </a:t>
            </a:r>
            <a:r>
              <a:rPr lang="en-US" b="1" dirty="0" err="1">
                <a:cs typeface="Times New Roman" panose="02020603050405020304" pitchFamily="18" charset="0"/>
              </a:rPr>
              <a:t>Chính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sách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tiền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tệ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dirty="0">
                <a:cs typeface="Times New Roman" panose="02020603050405020304" pitchFamily="18" charset="0"/>
              </a:rPr>
              <a:t>4.2.1. </a:t>
            </a:r>
            <a:r>
              <a:rPr lang="en-US" b="1" i="1" dirty="0" err="1">
                <a:cs typeface="Times New Roman" panose="02020603050405020304" pitchFamily="18" charset="0"/>
              </a:rPr>
              <a:t>Các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công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cụ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của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sách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tiền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tệ</a:t>
            </a:r>
            <a:endParaRPr lang="en-US" b="1" i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  <a:p>
            <a:pPr marL="0" indent="0" algn="just" defTabSz="6889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séc</a:t>
            </a:r>
            <a:r>
              <a:rPr lang="en-US" dirty="0"/>
              <a:t>,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,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NHTG,…</a:t>
            </a:r>
          </a:p>
        </p:txBody>
      </p:sp>
    </p:spTree>
    <p:extLst>
      <p:ext uri="{BB962C8B-B14F-4D97-AF65-F5344CB8AC3E}">
        <p14:creationId xmlns:p14="http://schemas.microsoft.com/office/powerpoint/2010/main" val="3991454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1277600" cy="1295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4. NGÂN HÀNG TRUNG ƯƠNG VÀ CHÍNH SÁCH TIỀN TỆ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81200"/>
            <a:ext cx="10157354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4.2. </a:t>
            </a:r>
            <a:r>
              <a:rPr lang="en-US" b="1" dirty="0" err="1">
                <a:cs typeface="Times New Roman" panose="02020603050405020304" pitchFamily="18" charset="0"/>
              </a:rPr>
              <a:t>Chính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sách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tiền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tệ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4.2.2.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r>
              <a:rPr lang="en-US" b="1" dirty="0"/>
              <a:t> </a:t>
            </a:r>
            <a:r>
              <a:rPr lang="en-US" b="1" dirty="0" err="1"/>
              <a:t>tới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lượng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cả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solidFill>
                  <a:srgbClr val="414E77"/>
                </a:solidFill>
              </a:rPr>
              <a:t>  </a:t>
            </a:r>
            <a:r>
              <a:rPr lang="en-US" dirty="0" err="1">
                <a:solidFill>
                  <a:srgbClr val="414E77"/>
                </a:solidFill>
              </a:rPr>
              <a:t>Chính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phủ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sử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dụng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chính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sách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tiền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tệ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nới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lỏng</a:t>
            </a:r>
            <a:r>
              <a:rPr lang="en-US" dirty="0">
                <a:solidFill>
                  <a:srgbClr val="414E77"/>
                </a:solidFill>
              </a:rPr>
              <a:t>: Rd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;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 ;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Mua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khoán</a:t>
            </a:r>
            <a:endParaRPr lang="en-US" dirty="0">
              <a:solidFill>
                <a:srgbClr val="414E77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MS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i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 I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 AD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 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Y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, P, u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414E77"/>
                </a:solidFill>
              </a:rPr>
              <a:t>Chính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phủ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sử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dụng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chính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sách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tiền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tệ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thắt</a:t>
            </a:r>
            <a:r>
              <a:rPr lang="en-US" dirty="0">
                <a:solidFill>
                  <a:srgbClr val="414E77"/>
                </a:solidFill>
              </a:rPr>
              <a:t> </a:t>
            </a:r>
            <a:r>
              <a:rPr lang="en-US" dirty="0" err="1">
                <a:solidFill>
                  <a:srgbClr val="414E77"/>
                </a:solidFill>
              </a:rPr>
              <a:t>chặt</a:t>
            </a:r>
            <a:r>
              <a:rPr lang="en-US" dirty="0">
                <a:solidFill>
                  <a:srgbClr val="414E77"/>
                </a:solidFill>
              </a:rPr>
              <a:t>: Rd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;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 ;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Bán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i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khoán</a:t>
            </a:r>
            <a:endParaRPr lang="en-US" dirty="0">
              <a:solidFill>
                <a:srgbClr val="414E77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MS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 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 I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 AD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  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Y</a:t>
            </a:r>
            <a:r>
              <a:rPr lang="en-US" b="1" i="1" dirty="0">
                <a:solidFill>
                  <a:srgbClr val="0070C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 , P , u 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44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170" y="1752600"/>
            <a:ext cx="10157354" cy="48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/>
              <a:t>5.1. </a:t>
            </a:r>
            <a:r>
              <a:rPr lang="en-US" sz="2800" b="1" dirty="0" err="1"/>
              <a:t>Đường</a:t>
            </a:r>
            <a:r>
              <a:rPr lang="en-US" sz="2800" b="1" dirty="0"/>
              <a:t> 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sz="2800" dirty="0" err="1"/>
              <a:t>Khái</a:t>
            </a:r>
            <a:r>
              <a:rPr lang="en-US" sz="2800" dirty="0"/>
              <a:t> </a:t>
            </a:r>
            <a:r>
              <a:rPr lang="en-US" sz="2800" dirty="0" err="1"/>
              <a:t>niệm</a:t>
            </a:r>
            <a:r>
              <a:rPr lang="en-US" sz="2800" dirty="0"/>
              <a:t>: </a:t>
            </a:r>
            <a:r>
              <a:rPr lang="en-US" sz="2800" dirty="0" err="1"/>
              <a:t>Đường</a:t>
            </a:r>
            <a:r>
              <a:rPr lang="en-US" sz="2800" dirty="0"/>
              <a:t> IS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thỏa</a:t>
            </a:r>
            <a:r>
              <a:rPr lang="en-US" sz="2800" dirty="0"/>
              <a:t> </a:t>
            </a:r>
            <a:r>
              <a:rPr lang="en-US" sz="2800" dirty="0" err="1"/>
              <a:t>mãn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(AD =Y).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2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5" y="1070857"/>
            <a:ext cx="10157354" cy="4937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14E77"/>
                </a:solidFill>
              </a:rPr>
              <a:t>5.1. </a:t>
            </a:r>
            <a:r>
              <a:rPr lang="en-US" b="1" dirty="0" err="1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Đường</a:t>
            </a:r>
            <a:r>
              <a:rPr lang="en-US" b="1" dirty="0">
                <a:solidFill>
                  <a:srgbClr val="414E77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IS</a:t>
            </a:r>
            <a:endParaRPr lang="en-US" b="1" dirty="0">
              <a:solidFill>
                <a:srgbClr val="414E77"/>
              </a:solidFill>
            </a:endParaRPr>
          </a:p>
        </p:txBody>
      </p:sp>
      <p:sp>
        <p:nvSpPr>
          <p:cNvPr id="37" name="AutoShape 48"/>
          <p:cNvSpPr>
            <a:spLocks noChangeAspect="1" noChangeArrowheads="1" noTextEdit="1"/>
          </p:cNvSpPr>
          <p:nvPr/>
        </p:nvSpPr>
        <p:spPr bwMode="auto">
          <a:xfrm>
            <a:off x="2132012" y="599846"/>
            <a:ext cx="7609431" cy="58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8631734" y="5368513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7204966" y="5964475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45"/>
          <p:cNvSpPr txBox="1">
            <a:spLocks noChangeArrowheads="1"/>
          </p:cNvSpPr>
          <p:nvPr/>
        </p:nvSpPr>
        <p:spPr bwMode="auto">
          <a:xfrm>
            <a:off x="8790264" y="5964475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7997615" y="5964475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8937078" y="3415639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7680555" y="5518228"/>
            <a:ext cx="475589" cy="4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6533857" y="4043094"/>
            <a:ext cx="475589" cy="44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40"/>
          <p:cNvSpPr txBox="1">
            <a:spLocks noChangeArrowheads="1"/>
          </p:cNvSpPr>
          <p:nvPr/>
        </p:nvSpPr>
        <p:spPr bwMode="auto">
          <a:xfrm>
            <a:off x="8314675" y="2090235"/>
            <a:ext cx="475589" cy="4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37"/>
          <p:cNvSpPr txBox="1">
            <a:spLocks noChangeArrowheads="1"/>
          </p:cNvSpPr>
          <p:nvPr/>
        </p:nvSpPr>
        <p:spPr bwMode="auto">
          <a:xfrm>
            <a:off x="8314675" y="1494273"/>
            <a:ext cx="634119" cy="44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altLang="en-US" sz="16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351429" y="5368513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I(i)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Box 28"/>
          <p:cNvSpPr txBox="1">
            <a:spLocks noChangeArrowheads="1"/>
          </p:cNvSpPr>
          <p:nvPr/>
        </p:nvSpPr>
        <p:spPr bwMode="auto">
          <a:xfrm>
            <a:off x="2553701" y="4016247"/>
            <a:ext cx="475589" cy="4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6729377" y="3878123"/>
            <a:ext cx="2695007" cy="4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Xác định đường IS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Line 26"/>
          <p:cNvSpPr>
            <a:spLocks noChangeShapeType="1"/>
          </p:cNvSpPr>
          <p:nvPr/>
        </p:nvSpPr>
        <p:spPr bwMode="auto">
          <a:xfrm flipV="1">
            <a:off x="6887906" y="1643022"/>
            <a:ext cx="1057" cy="17888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6887906" y="3430910"/>
            <a:ext cx="2219417" cy="9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3" name="Line 24"/>
          <p:cNvSpPr>
            <a:spLocks noChangeShapeType="1"/>
          </p:cNvSpPr>
          <p:nvPr/>
        </p:nvSpPr>
        <p:spPr bwMode="auto">
          <a:xfrm flipV="1">
            <a:off x="6887906" y="4176588"/>
            <a:ext cx="1057" cy="17888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>
            <a:off x="6887906" y="5964475"/>
            <a:ext cx="2219417" cy="9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 flipV="1">
            <a:off x="2924661" y="4176588"/>
            <a:ext cx="1057" cy="17888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>
            <a:off x="2924661" y="5964475"/>
            <a:ext cx="2219417" cy="9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V="1">
            <a:off x="6887906" y="1791771"/>
            <a:ext cx="1743828" cy="16391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Line 19"/>
          <p:cNvSpPr>
            <a:spLocks noChangeShapeType="1"/>
          </p:cNvSpPr>
          <p:nvPr/>
        </p:nvSpPr>
        <p:spPr bwMode="auto">
          <a:xfrm>
            <a:off x="3083191" y="4325337"/>
            <a:ext cx="1268239" cy="13416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 flipV="1">
            <a:off x="6887906" y="2387734"/>
            <a:ext cx="2060888" cy="5969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6887906" y="1941486"/>
            <a:ext cx="2060888" cy="5969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" name="Freeform 16"/>
          <p:cNvSpPr>
            <a:spLocks/>
          </p:cNvSpPr>
          <p:nvPr/>
        </p:nvSpPr>
        <p:spPr bwMode="auto">
          <a:xfrm>
            <a:off x="7566630" y="2797277"/>
            <a:ext cx="7617" cy="618362"/>
          </a:xfrm>
          <a:custGeom>
            <a:avLst/>
            <a:gdLst>
              <a:gd name="T0" fmla="*/ 16 w 16"/>
              <a:gd name="T1" fmla="*/ 0 h 3829"/>
              <a:gd name="T2" fmla="*/ 0 w 16"/>
              <a:gd name="T3" fmla="*/ 3829 h 3829"/>
              <a:gd name="connsiteX0" fmla="*/ 1666 w 1666"/>
              <a:gd name="connsiteY0" fmla="*/ 0 h 9759"/>
              <a:gd name="connsiteX1" fmla="*/ 0 w 1666"/>
              <a:gd name="connsiteY1" fmla="*/ 9759 h 9759"/>
              <a:gd name="connsiteX0" fmla="*/ 10000 w 10000"/>
              <a:gd name="connsiteY0" fmla="*/ 0 h 10000"/>
              <a:gd name="connsiteX1" fmla="*/ 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cubicBezTo>
                  <a:pt x="-10006" y="3415"/>
                  <a:pt x="10003" y="6585"/>
                  <a:pt x="0" y="1000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" name="Freeform 15"/>
          <p:cNvSpPr>
            <a:spLocks/>
          </p:cNvSpPr>
          <p:nvPr/>
        </p:nvSpPr>
        <p:spPr bwMode="auto">
          <a:xfrm>
            <a:off x="8240693" y="2149156"/>
            <a:ext cx="12623" cy="1278684"/>
          </a:xfrm>
          <a:custGeom>
            <a:avLst/>
            <a:gdLst>
              <a:gd name="T0" fmla="*/ 0 w 33"/>
              <a:gd name="T1" fmla="*/ 0 h 4628"/>
              <a:gd name="T2" fmla="*/ 33 w 33"/>
              <a:gd name="T3" fmla="*/ 4628 h 4628"/>
              <a:gd name="connsiteX0" fmla="*/ 0 w 1666"/>
              <a:gd name="connsiteY0" fmla="*/ 0 h 10000"/>
              <a:gd name="connsiteX1" fmla="*/ 1666 w 1666"/>
              <a:gd name="connsiteY1" fmla="*/ 10000 h 10000"/>
              <a:gd name="connsiteX0" fmla="*/ 0 w 20907"/>
              <a:gd name="connsiteY0" fmla="*/ 0 h 10000"/>
              <a:gd name="connsiteX1" fmla="*/ 10000 w 20907"/>
              <a:gd name="connsiteY1" fmla="*/ 10000 h 10000"/>
              <a:gd name="connsiteX0" fmla="*/ 0 w 16572"/>
              <a:gd name="connsiteY0" fmla="*/ 0 h 10000"/>
              <a:gd name="connsiteX1" fmla="*/ 10000 w 16572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72" h="10000">
                <a:moveTo>
                  <a:pt x="0" y="0"/>
                </a:moveTo>
                <a:cubicBezTo>
                  <a:pt x="20006" y="3333"/>
                  <a:pt x="20005" y="6488"/>
                  <a:pt x="10000" y="1000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" name="Freeform 14"/>
          <p:cNvSpPr>
            <a:spLocks/>
          </p:cNvSpPr>
          <p:nvPr/>
        </p:nvSpPr>
        <p:spPr bwMode="auto">
          <a:xfrm flipV="1">
            <a:off x="2924662" y="4761119"/>
            <a:ext cx="610679" cy="11429"/>
          </a:xfrm>
          <a:custGeom>
            <a:avLst/>
            <a:gdLst>
              <a:gd name="T0" fmla="*/ 0 w 5278"/>
              <a:gd name="T1" fmla="*/ 0 h 3"/>
              <a:gd name="T2" fmla="*/ 5278 w 5278"/>
              <a:gd name="T3" fmla="*/ 3 h 3"/>
              <a:gd name="connsiteX0" fmla="*/ 0 w 10394"/>
              <a:gd name="connsiteY0" fmla="*/ 5605 h 6210"/>
              <a:gd name="connsiteX1" fmla="*/ 10394 w 10394"/>
              <a:gd name="connsiteY1" fmla="*/ 605 h 6210"/>
              <a:gd name="connsiteX0" fmla="*/ 0 w 10126"/>
              <a:gd name="connsiteY0" fmla="*/ 1550 h 3099"/>
              <a:gd name="connsiteX1" fmla="*/ 10126 w 10126"/>
              <a:gd name="connsiteY1" fmla="*/ 1550 h 3099"/>
              <a:gd name="connsiteX0" fmla="*/ 0 w 10000"/>
              <a:gd name="connsiteY0" fmla="*/ 0 h 12990"/>
              <a:gd name="connsiteX1" fmla="*/ 10000 w 10000"/>
              <a:gd name="connsiteY1" fmla="*/ 0 h 1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2990">
                <a:moveTo>
                  <a:pt x="0" y="0"/>
                </a:moveTo>
                <a:cubicBezTo>
                  <a:pt x="3167" y="17318"/>
                  <a:pt x="6833" y="17326"/>
                  <a:pt x="10000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" name="Freeform 13"/>
          <p:cNvSpPr>
            <a:spLocks/>
          </p:cNvSpPr>
          <p:nvPr/>
        </p:nvSpPr>
        <p:spPr bwMode="auto">
          <a:xfrm>
            <a:off x="2917004" y="5367546"/>
            <a:ext cx="1117365" cy="8798"/>
          </a:xfrm>
          <a:custGeom>
            <a:avLst/>
            <a:gdLst>
              <a:gd name="T0" fmla="*/ 0 w 6069"/>
              <a:gd name="T1" fmla="*/ 1 h 1"/>
              <a:gd name="T2" fmla="*/ 6069 w 6069"/>
              <a:gd name="T3" fmla="*/ 0 h 1"/>
              <a:gd name="connsiteX0" fmla="*/ 0 w 10069"/>
              <a:gd name="connsiteY0" fmla="*/ 962 h 1924"/>
              <a:gd name="connsiteX1" fmla="*/ 10069 w 10069"/>
              <a:gd name="connsiteY1" fmla="*/ 962 h 1924"/>
              <a:gd name="connsiteX0" fmla="*/ 0 w 10000"/>
              <a:gd name="connsiteY0" fmla="*/ 0 h 10002"/>
              <a:gd name="connsiteX1" fmla="*/ 10000 w 10000"/>
              <a:gd name="connsiteY1" fmla="*/ 0 h 1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2">
                <a:moveTo>
                  <a:pt x="0" y="0"/>
                </a:moveTo>
                <a:cubicBezTo>
                  <a:pt x="3242" y="8666"/>
                  <a:pt x="6690" y="17323"/>
                  <a:pt x="10000" y="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" name="Freeform 12"/>
          <p:cNvSpPr>
            <a:spLocks/>
          </p:cNvSpPr>
          <p:nvPr/>
        </p:nvSpPr>
        <p:spPr bwMode="auto">
          <a:xfrm>
            <a:off x="7111962" y="4358177"/>
            <a:ext cx="1524000" cy="1324254"/>
          </a:xfrm>
          <a:custGeom>
            <a:avLst/>
            <a:gdLst>
              <a:gd name="T0" fmla="*/ 0 w 1731"/>
              <a:gd name="T1" fmla="*/ 0 h 1599"/>
              <a:gd name="T2" fmla="*/ 1731 w 1731"/>
              <a:gd name="T3" fmla="*/ 1599 h 15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31" h="1599">
                <a:moveTo>
                  <a:pt x="0" y="0"/>
                </a:moveTo>
                <a:lnTo>
                  <a:pt x="1731" y="15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" name="Freeform 10"/>
          <p:cNvSpPr>
            <a:spLocks/>
          </p:cNvSpPr>
          <p:nvPr/>
        </p:nvSpPr>
        <p:spPr bwMode="auto">
          <a:xfrm>
            <a:off x="3497482" y="4767721"/>
            <a:ext cx="7398" cy="1191925"/>
          </a:xfrm>
          <a:custGeom>
            <a:avLst/>
            <a:gdLst>
              <a:gd name="T0" fmla="*/ 9 w 9"/>
              <a:gd name="T1" fmla="*/ 0 h 1440"/>
              <a:gd name="T2" fmla="*/ 0 w 9"/>
              <a:gd name="T3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1440">
                <a:moveTo>
                  <a:pt x="9" y="0"/>
                </a:moveTo>
                <a:lnTo>
                  <a:pt x="0" y="144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4034370" y="5368513"/>
            <a:ext cx="0" cy="5959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>
            <a:off x="3083191" y="4921299"/>
            <a:ext cx="0" cy="2984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" name="Freeform 7"/>
          <p:cNvSpPr>
            <a:spLocks/>
          </p:cNvSpPr>
          <p:nvPr/>
        </p:nvSpPr>
        <p:spPr bwMode="auto">
          <a:xfrm>
            <a:off x="3558780" y="5815726"/>
            <a:ext cx="393154" cy="3864"/>
          </a:xfrm>
          <a:custGeom>
            <a:avLst/>
            <a:gdLst>
              <a:gd name="T0" fmla="*/ 0 w 446"/>
              <a:gd name="T1" fmla="*/ 0 h 5"/>
              <a:gd name="T2" fmla="*/ 446 w 446"/>
              <a:gd name="T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6" h="5">
                <a:moveTo>
                  <a:pt x="0" y="0"/>
                </a:moveTo>
                <a:lnTo>
                  <a:pt x="446" y="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 flipV="1">
            <a:off x="8314675" y="2238985"/>
            <a:ext cx="0" cy="2984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2" name="Line 5"/>
          <p:cNvSpPr>
            <a:spLocks noChangeShapeType="1"/>
          </p:cNvSpPr>
          <p:nvPr/>
        </p:nvSpPr>
        <p:spPr bwMode="auto">
          <a:xfrm>
            <a:off x="7680555" y="3282161"/>
            <a:ext cx="47558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8988421" y="1791771"/>
            <a:ext cx="792649" cy="4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3"/>
          <p:cNvSpPr txBox="1">
            <a:spLocks noChangeArrowheads="1"/>
          </p:cNvSpPr>
          <p:nvPr/>
        </p:nvSpPr>
        <p:spPr bwMode="auto">
          <a:xfrm>
            <a:off x="8975177" y="2238985"/>
            <a:ext cx="792649" cy="4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Line 2"/>
          <p:cNvSpPr>
            <a:spLocks noChangeShapeType="1"/>
          </p:cNvSpPr>
          <p:nvPr/>
        </p:nvSpPr>
        <p:spPr bwMode="auto">
          <a:xfrm>
            <a:off x="7680555" y="5815726"/>
            <a:ext cx="47558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3517562" y="5501867"/>
            <a:ext cx="475589" cy="44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3126522" y="4940617"/>
            <a:ext cx="475589" cy="4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6375327" y="1581204"/>
            <a:ext cx="634119" cy="5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2607601" y="3710056"/>
            <a:ext cx="2695007" cy="4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5127169" y="5909419"/>
            <a:ext cx="47558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3887465" y="6030157"/>
            <a:ext cx="47558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64317" y="6019532"/>
            <a:ext cx="47558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483948" y="5161809"/>
            <a:ext cx="47558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2521995" y="4584199"/>
            <a:ext cx="475589" cy="4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/>
        </p:nvSpPr>
        <p:spPr bwMode="auto">
          <a:xfrm>
            <a:off x="6095257" y="1105014"/>
            <a:ext cx="3487656" cy="44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Keynes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Freeform 14"/>
          <p:cNvSpPr>
            <a:spLocks/>
          </p:cNvSpPr>
          <p:nvPr/>
        </p:nvSpPr>
        <p:spPr bwMode="auto">
          <a:xfrm>
            <a:off x="3520445" y="4754150"/>
            <a:ext cx="4039596" cy="21552"/>
          </a:xfrm>
          <a:custGeom>
            <a:avLst/>
            <a:gdLst>
              <a:gd name="T0" fmla="*/ 0 w 5278"/>
              <a:gd name="T1" fmla="*/ 0 h 3"/>
              <a:gd name="T2" fmla="*/ 5278 w 5278"/>
              <a:gd name="T3" fmla="*/ 3 h 3"/>
              <a:gd name="connsiteX0" fmla="*/ 0 w 10095"/>
              <a:gd name="connsiteY0" fmla="*/ 4024 h 4714"/>
              <a:gd name="connsiteX1" fmla="*/ 10095 w 10095"/>
              <a:gd name="connsiteY1" fmla="*/ 690 h 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95" h="4714">
                <a:moveTo>
                  <a:pt x="0" y="4024"/>
                </a:moveTo>
                <a:cubicBezTo>
                  <a:pt x="3333" y="7357"/>
                  <a:pt x="6762" y="-2643"/>
                  <a:pt x="10095" y="690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8" name="Freeform 13"/>
          <p:cNvSpPr>
            <a:spLocks/>
          </p:cNvSpPr>
          <p:nvPr/>
        </p:nvSpPr>
        <p:spPr bwMode="auto">
          <a:xfrm>
            <a:off x="4073393" y="5363145"/>
            <a:ext cx="4187499" cy="5520"/>
          </a:xfrm>
          <a:custGeom>
            <a:avLst/>
            <a:gdLst>
              <a:gd name="T0" fmla="*/ 0 w 6069"/>
              <a:gd name="T1" fmla="*/ 1 h 1"/>
              <a:gd name="T2" fmla="*/ 6069 w 6069"/>
              <a:gd name="T3" fmla="*/ 0 h 1"/>
              <a:gd name="connsiteX0" fmla="*/ 0 w 9935"/>
              <a:gd name="connsiteY0" fmla="*/ 1089 h 1206"/>
              <a:gd name="connsiteX1" fmla="*/ 9935 w 9935"/>
              <a:gd name="connsiteY1" fmla="*/ 117 h 1206"/>
              <a:gd name="connsiteX0" fmla="*/ 0 w 9628"/>
              <a:gd name="connsiteY0" fmla="*/ 9035 h 10011"/>
              <a:gd name="connsiteX1" fmla="*/ 9628 w 9628"/>
              <a:gd name="connsiteY1" fmla="*/ 97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628" h="10011">
                <a:moveTo>
                  <a:pt x="0" y="9035"/>
                </a:moveTo>
                <a:cubicBezTo>
                  <a:pt x="3355" y="-18602"/>
                  <a:pt x="6273" y="28612"/>
                  <a:pt x="9628" y="975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7536117" y="3427840"/>
            <a:ext cx="33018" cy="2561398"/>
          </a:xfrm>
          <a:custGeom>
            <a:avLst/>
            <a:gdLst>
              <a:gd name="T0" fmla="*/ 16 w 16"/>
              <a:gd name="T1" fmla="*/ 0 h 3829"/>
              <a:gd name="T2" fmla="*/ 0 w 16"/>
              <a:gd name="T3" fmla="*/ 3829 h 3829"/>
              <a:gd name="connsiteX0" fmla="*/ 101 w 73396"/>
              <a:gd name="connsiteY0" fmla="*/ 0 h 8438"/>
              <a:gd name="connsiteX1" fmla="*/ 73295 w 73396"/>
              <a:gd name="connsiteY1" fmla="*/ 8438 h 8438"/>
              <a:gd name="connsiteX0" fmla="*/ 6653 w 6653"/>
              <a:gd name="connsiteY0" fmla="*/ 0 h 9573"/>
              <a:gd name="connsiteX1" fmla="*/ 0 w 6653"/>
              <a:gd name="connsiteY1" fmla="*/ 9573 h 9573"/>
              <a:gd name="connsiteX0" fmla="*/ 4321 w 4321"/>
              <a:gd name="connsiteY0" fmla="*/ 0 h 10030"/>
              <a:gd name="connsiteX1" fmla="*/ 0 w 4321"/>
              <a:gd name="connsiteY1" fmla="*/ 10030 h 10030"/>
              <a:gd name="connsiteX0" fmla="*/ 4743 w 4743"/>
              <a:gd name="connsiteY0" fmla="*/ 0 h 9941"/>
              <a:gd name="connsiteX1" fmla="*/ 0 w 4743"/>
              <a:gd name="connsiteY1" fmla="*/ 9941 h 9941"/>
              <a:gd name="connsiteX0" fmla="*/ 540 w 7706"/>
              <a:gd name="connsiteY0" fmla="*/ 0 h 9702"/>
              <a:gd name="connsiteX1" fmla="*/ 7167 w 7706"/>
              <a:gd name="connsiteY1" fmla="*/ 9702 h 9702"/>
              <a:gd name="connsiteX0" fmla="*/ 20169 w 20169"/>
              <a:gd name="connsiteY0" fmla="*/ 0 h 10062"/>
              <a:gd name="connsiteX1" fmla="*/ 0 w 20169"/>
              <a:gd name="connsiteY1" fmla="*/ 10062 h 10062"/>
              <a:gd name="connsiteX0" fmla="*/ 5785 w 5785"/>
              <a:gd name="connsiteY0" fmla="*/ 0 h 10124"/>
              <a:gd name="connsiteX1" fmla="*/ 0 w 5785"/>
              <a:gd name="connsiteY1" fmla="*/ 10124 h 10124"/>
              <a:gd name="connsiteX0" fmla="*/ 7222 w 7222"/>
              <a:gd name="connsiteY0" fmla="*/ 0 h 10012"/>
              <a:gd name="connsiteX1" fmla="*/ 0 w 7222"/>
              <a:gd name="connsiteY1" fmla="*/ 10012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2" h="10012">
                <a:moveTo>
                  <a:pt x="7222" y="0"/>
                </a:moveTo>
                <a:cubicBezTo>
                  <a:pt x="-242" y="4213"/>
                  <a:pt x="7462" y="5799"/>
                  <a:pt x="0" y="10012"/>
                </a:cubicBez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7363495" y="3431876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44"/>
          <p:cNvSpPr txBox="1">
            <a:spLocks noChangeArrowheads="1"/>
          </p:cNvSpPr>
          <p:nvPr/>
        </p:nvSpPr>
        <p:spPr bwMode="auto">
          <a:xfrm>
            <a:off x="8083412" y="3427840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7536117" y="4491472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46"/>
          <p:cNvSpPr txBox="1">
            <a:spLocks noChangeArrowheads="1"/>
          </p:cNvSpPr>
          <p:nvPr/>
        </p:nvSpPr>
        <p:spPr bwMode="auto">
          <a:xfrm>
            <a:off x="8260892" y="5069083"/>
            <a:ext cx="63411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6636373" y="4462131"/>
            <a:ext cx="475589" cy="44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>
            <a:off x="6550499" y="5032378"/>
            <a:ext cx="475589" cy="4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6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60892" y="3431876"/>
            <a:ext cx="0" cy="253259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4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1" grpId="0"/>
      <p:bldP spid="42" grpId="0"/>
      <p:bldP spid="56" grpId="0"/>
      <p:bldP spid="57" grpId="0"/>
      <p:bldP spid="59" grpId="0"/>
      <p:bldP spid="61" grpId="0"/>
      <p:bldP spid="63" grpId="0"/>
      <p:bldP spid="65" grpId="0"/>
      <p:bldP spid="69" grpId="0"/>
      <p:bldP spid="73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 animBg="1"/>
      <p:bldP spid="53" grpId="0"/>
      <p:bldP spid="54" grpId="0"/>
      <p:bldP spid="55" grpId="0"/>
      <p:bldP spid="58" grpId="0"/>
      <p:bldP spid="60" grpId="0"/>
      <p:bldP spid="62" grpId="0"/>
      <p:bldP spid="64" grpId="0"/>
      <p:bldP spid="67" grpId="0"/>
      <p:bldP spid="72" grpId="0"/>
      <p:bldP spid="106" grpId="0"/>
      <p:bldP spid="66" grpId="0" animBg="1"/>
      <p:bldP spid="68" grpId="0" animBg="1"/>
      <p:bldP spid="70" grpId="0" animBg="1"/>
      <p:bldP spid="71" grpId="0"/>
      <p:bldP spid="74" grpId="0"/>
      <p:bldP spid="75" grpId="0"/>
      <p:bldP spid="76" grpId="0"/>
      <p:bldP spid="77" grpId="0"/>
      <p:bldP spid="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2505" y="1070857"/>
                <a:ext cx="10157354" cy="49374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5.1</a:t>
                </a:r>
                <a:r>
                  <a:rPr lang="en-US" b="1"/>
                  <a:t>. Đường </a:t>
                </a:r>
                <a:r>
                  <a:rPr lang="en-US" b="1" dirty="0"/>
                  <a:t>IS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IS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𝑀𝑃𝐶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𝑌𝑑</m:t>
                    </m:r>
                  </m:oMath>
                </a14:m>
                <a:endParaRPr lang="en-US" b="0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𝑀𝑃𝐼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5" y="1070857"/>
                <a:ext cx="10157354" cy="4937434"/>
              </a:xfrm>
              <a:blipFill rotWithShape="0">
                <a:blip r:embed="rId2"/>
                <a:stretch>
                  <a:fillRect l="-6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827212" y="2209800"/>
            <a:ext cx="304800" cy="2819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26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5" y="1070857"/>
            <a:ext cx="10157354" cy="4937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5.1. </a:t>
            </a:r>
            <a:r>
              <a:rPr lang="en-US" b="1" dirty="0" err="1"/>
              <a:t>Đường</a:t>
            </a:r>
            <a:r>
              <a:rPr lang="en-US" b="1" dirty="0"/>
              <a:t> IS</a:t>
            </a:r>
          </a:p>
          <a:p>
            <a:pPr>
              <a:buFont typeface="Wingdings" charset="2"/>
              <a:buChar char="v"/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IS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25700"/>
              </p:ext>
            </p:extLst>
          </p:nvPr>
        </p:nvGraphicFramePr>
        <p:xfrm>
          <a:off x="2665412" y="2104963"/>
          <a:ext cx="8645538" cy="4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" imgW="4546440" imgH="2438280" progId="Equation.DSMT4">
                  <p:embed/>
                </p:oleObj>
              </mc:Choice>
              <mc:Fallback>
                <p:oleObj name="Equation" r:id="rId3" imgW="4546440" imgH="243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5412" y="2104963"/>
                        <a:ext cx="8645538" cy="463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96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57200"/>
            <a:ext cx="10157354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1.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371600"/>
            <a:ext cx="6272503" cy="4800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1.1. </a:t>
            </a:r>
            <a:r>
              <a:rPr lang="en-US" b="1" dirty="0" err="1">
                <a:cs typeface="Times New Roman" panose="02020603050405020304" pitchFamily="18" charset="0"/>
              </a:rPr>
              <a:t>Khái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niệm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u="sng" dirty="0">
                <a:cs typeface="Times New Roman" panose="02020603050405020304" pitchFamily="18" charset="0"/>
              </a:rPr>
              <a:t>Theo </a:t>
            </a:r>
            <a:r>
              <a:rPr lang="en-US" b="1" i="1" u="sng" dirty="0" err="1">
                <a:cs typeface="Times New Roman" panose="02020603050405020304" pitchFamily="18" charset="0"/>
              </a:rPr>
              <a:t>quan</a:t>
            </a:r>
            <a:r>
              <a:rPr lang="en-US" b="1" i="1" u="sng" dirty="0"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cs typeface="Times New Roman" panose="02020603050405020304" pitchFamily="18" charset="0"/>
              </a:rPr>
              <a:t>cổ</a:t>
            </a:r>
            <a:r>
              <a:rPr lang="en-US" b="1" i="1" u="sng" dirty="0"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cs typeface="Times New Roman" panose="02020603050405020304" pitchFamily="18" charset="0"/>
              </a:rPr>
              <a:t>điển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Tiền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hàng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hóa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đặc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biệt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giữ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vai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trò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vật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ngang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chung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lường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giá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trị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của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hàng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hóa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dịch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vụ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khi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thực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hiện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quan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hệ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trao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đổ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cs typeface="Times New Roman" panose="02020603050405020304" pitchFamily="18" charset="0"/>
              </a:rPr>
              <a:t>Theo </a:t>
            </a:r>
            <a:r>
              <a:rPr lang="en-US" b="1" i="1" u="sng" dirty="0" err="1">
                <a:cs typeface="Times New Roman" panose="02020603050405020304" pitchFamily="18" charset="0"/>
              </a:rPr>
              <a:t>quan</a:t>
            </a:r>
            <a:r>
              <a:rPr lang="en-US" b="1" i="1" u="sng" dirty="0"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cs typeface="Times New Roman" panose="02020603050405020304" pitchFamily="18" charset="0"/>
              </a:rPr>
              <a:t>điểm</a:t>
            </a:r>
            <a:r>
              <a:rPr lang="en-US" b="1" i="1" u="sng" dirty="0"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cs typeface="Times New Roman" panose="02020603050405020304" pitchFamily="18" charset="0"/>
              </a:rPr>
              <a:t>hiện</a:t>
            </a:r>
            <a:r>
              <a:rPr lang="en-US" b="1" i="1" u="sng" dirty="0"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cs typeface="Times New Roman" panose="02020603050405020304" pitchFamily="18" charset="0"/>
              </a:rPr>
              <a:t>đại</a:t>
            </a:r>
            <a:r>
              <a:rPr lang="en-US" b="1" i="1" u="sng" dirty="0">
                <a:cs typeface="Times New Roman" panose="02020603050405020304" pitchFamily="18" charset="0"/>
              </a:rPr>
              <a:t>: </a:t>
            </a:r>
            <a:r>
              <a:rPr lang="en-US" dirty="0" err="1">
                <a:cs typeface="Times New Roman" panose="02020603050405020304" pitchFamily="18" charset="0"/>
              </a:rPr>
              <a:t>Tiền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bất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cứ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phương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tiện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gì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được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chấp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nhận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chung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trong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việc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trao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đổi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để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lấy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hàng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hóa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dịch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vụ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hoặc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trong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việc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hoàn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trả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khoản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nợ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b="1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AutoNum type="arabicPeriod"/>
            </a:pP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423" y="270328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onecoin-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1524000"/>
            <a:ext cx="4951412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22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5" y="1070857"/>
            <a:ext cx="10157354" cy="49374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/>
              <a:t>5.1. </a:t>
            </a:r>
            <a:r>
              <a:rPr lang="en-US" b="1" dirty="0" err="1"/>
              <a:t>Đường</a:t>
            </a:r>
            <a:r>
              <a:rPr lang="en-US" b="1" dirty="0"/>
              <a:t> IS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IS: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charset="2"/>
              <a:buChar char="v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đoan</a:t>
            </a:r>
            <a:r>
              <a:rPr lang="en-US" dirty="0"/>
              <a:t>: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lãi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(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m</a:t>
            </a:r>
            <a:r>
              <a:rPr lang="en-US" sz="2400" baseline="-25000" dirty="0"/>
              <a:t>i</a:t>
            </a:r>
            <a:r>
              <a:rPr lang="en-US" sz="2400" dirty="0"/>
              <a:t> = 0),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IS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IS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. 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nhạy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lãi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(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m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).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mức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lãi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,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,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IS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IS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.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07312"/>
              </p:ext>
            </p:extLst>
          </p:nvPr>
        </p:nvGraphicFramePr>
        <p:xfrm>
          <a:off x="4570412" y="1591539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3" imgW="431640" imgH="431640" progId="Equation.DSMT4">
                  <p:embed/>
                </p:oleObj>
              </mc:Choice>
              <mc:Fallback>
                <p:oleObj name="Equation" r:id="rId3" imgW="431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0412" y="1591539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263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000" b="1"/>
              <a:t>5. MÔ HÌNH IS - LM</a:t>
            </a:r>
            <a:endParaRPr lang="en-US" sz="3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2505" y="1158566"/>
                <a:ext cx="5980107" cy="493743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cs typeface="Times New Roman" pitchFamily="18" charset="0"/>
                  </a:rPr>
                  <a:t>5.1</a:t>
                </a:r>
                <a:r>
                  <a:rPr lang="en-US" b="1">
                    <a:cs typeface="Times New Roman" pitchFamily="18" charset="0"/>
                  </a:rPr>
                  <a:t>. Đường </a:t>
                </a:r>
                <a:r>
                  <a:rPr lang="en-US" b="1" dirty="0">
                    <a:cs typeface="Times New Roman" pitchFamily="18" charset="0"/>
                  </a:rPr>
                  <a:t>IS</a:t>
                </a:r>
              </a:p>
              <a:p>
                <a:pPr>
                  <a:buFontTx/>
                  <a:buChar char="-"/>
                </a:pPr>
                <a:r>
                  <a:rPr lang="en-US" dirty="0" err="1">
                    <a:cs typeface="Times New Roman" pitchFamily="18" charset="0"/>
                  </a:rPr>
                  <a:t>Chính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err="1">
                    <a:cs typeface="Times New Roman" pitchFamily="18" charset="0"/>
                  </a:rPr>
                  <a:t>sách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err="1">
                    <a:cs typeface="Times New Roman" pitchFamily="18" charset="0"/>
                  </a:rPr>
                  <a:t>tài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err="1">
                    <a:cs typeface="Times New Roman" pitchFamily="18" charset="0"/>
                  </a:rPr>
                  <a:t>khóa</a:t>
                </a:r>
                <a:endParaRPr lang="en-US" dirty="0">
                  <a:cs typeface="Times New Roman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cs typeface="Times New Roman" pitchFamily="18" charset="0"/>
                  </a:rPr>
                  <a:t>Thay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đổi</a:t>
                </a:r>
                <a:r>
                  <a:rPr lang="en-US" sz="2400" dirty="0">
                    <a:cs typeface="Times New Roman" pitchFamily="18" charset="0"/>
                  </a:rPr>
                  <a:t> G </a:t>
                </a:r>
                <a:r>
                  <a:rPr lang="en-US" sz="2400" dirty="0" err="1">
                    <a:cs typeface="Times New Roman" pitchFamily="18" charset="0"/>
                  </a:rPr>
                  <a:t>và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làm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đường</a:t>
                </a:r>
                <a:r>
                  <a:rPr lang="en-US" sz="2400" dirty="0">
                    <a:cs typeface="Times New Roman" pitchFamily="18" charset="0"/>
                  </a:rPr>
                  <a:t> IS </a:t>
                </a:r>
                <a:r>
                  <a:rPr lang="en-US" sz="2400" dirty="0" err="1">
                    <a:cs typeface="Times New Roman" pitchFamily="18" charset="0"/>
                  </a:rPr>
                  <a:t>dịch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chuyển</a:t>
                </a:r>
                <a:endParaRPr lang="en-US" sz="2400" dirty="0">
                  <a:cs typeface="Times New Roman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cs typeface="Times New Roman" pitchFamily="18" charset="0"/>
                  </a:rPr>
                  <a:t>Thay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đổi</a:t>
                </a:r>
                <a:r>
                  <a:rPr lang="en-US" sz="2400" dirty="0">
                    <a:cs typeface="Times New Roman" pitchFamily="18" charset="0"/>
                  </a:rPr>
                  <a:t> t </a:t>
                </a:r>
                <a:r>
                  <a:rPr lang="en-US" sz="2400" dirty="0" err="1">
                    <a:cs typeface="Times New Roman" pitchFamily="18" charset="0"/>
                  </a:rPr>
                  <a:t>làm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đường</a:t>
                </a:r>
                <a:r>
                  <a:rPr lang="en-US" sz="2400" dirty="0">
                    <a:cs typeface="Times New Roman" pitchFamily="18" charset="0"/>
                  </a:rPr>
                  <a:t> IS </a:t>
                </a:r>
                <a:r>
                  <a:rPr lang="en-US" sz="2400" dirty="0" err="1">
                    <a:cs typeface="Times New Roman" pitchFamily="18" charset="0"/>
                  </a:rPr>
                  <a:t>thay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đổi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độ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dốc</a:t>
                </a:r>
                <a:endParaRPr lang="en-US" sz="2400" dirty="0"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buFontTx/>
                  <a:buChar char="-"/>
                </a:pPr>
                <a:r>
                  <a:rPr lang="en-US" dirty="0" err="1">
                    <a:cs typeface="Times New Roman" pitchFamily="18" charset="0"/>
                  </a:rPr>
                  <a:t>Chính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err="1">
                    <a:cs typeface="Times New Roman" pitchFamily="18" charset="0"/>
                  </a:rPr>
                  <a:t>sách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err="1">
                    <a:cs typeface="Times New Roman" pitchFamily="18" charset="0"/>
                  </a:rPr>
                  <a:t>thương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:r>
                  <a:rPr lang="en-US" dirty="0" err="1">
                    <a:cs typeface="Times New Roman" pitchFamily="18" charset="0"/>
                  </a:rPr>
                  <a:t>mại</a:t>
                </a:r>
                <a:endParaRPr lang="en-US" dirty="0">
                  <a:cs typeface="Times New Roman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cs typeface="Times New Roman" pitchFamily="18" charset="0"/>
                  </a:rPr>
                  <a:t>Thay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đổi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làm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đường</a:t>
                </a:r>
                <a:r>
                  <a:rPr lang="en-US" sz="2400" dirty="0">
                    <a:cs typeface="Times New Roman" pitchFamily="18" charset="0"/>
                  </a:rPr>
                  <a:t> IS </a:t>
                </a:r>
                <a:r>
                  <a:rPr lang="en-US" sz="2400" dirty="0" err="1">
                    <a:cs typeface="Times New Roman" pitchFamily="18" charset="0"/>
                  </a:rPr>
                  <a:t>dịch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chuyển</a:t>
                </a:r>
                <a:endParaRPr lang="en-US" sz="2400" dirty="0">
                  <a:cs typeface="Times New Roman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cs typeface="Times New Roman" pitchFamily="18" charset="0"/>
                  </a:rPr>
                  <a:t>Thay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đổi</a:t>
                </a:r>
                <a:r>
                  <a:rPr lang="en-US" sz="2400" dirty="0">
                    <a:cs typeface="Times New Roman" pitchFamily="18" charset="0"/>
                  </a:rPr>
                  <a:t> MPM </a:t>
                </a:r>
                <a:r>
                  <a:rPr lang="en-US" sz="2400" dirty="0" err="1">
                    <a:cs typeface="Times New Roman" pitchFamily="18" charset="0"/>
                  </a:rPr>
                  <a:t>làm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đường</a:t>
                </a:r>
                <a:r>
                  <a:rPr lang="en-US" sz="2400" dirty="0">
                    <a:cs typeface="Times New Roman" pitchFamily="18" charset="0"/>
                  </a:rPr>
                  <a:t> IS </a:t>
                </a:r>
                <a:r>
                  <a:rPr lang="en-US" sz="2400" dirty="0" err="1">
                    <a:cs typeface="Times New Roman" pitchFamily="18" charset="0"/>
                  </a:rPr>
                  <a:t>thay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đổi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độ</a:t>
                </a:r>
                <a:r>
                  <a:rPr lang="en-US" sz="2400" dirty="0">
                    <a:cs typeface="Times New Roman" pitchFamily="18" charset="0"/>
                  </a:rPr>
                  <a:t> </a:t>
                </a:r>
                <a:r>
                  <a:rPr lang="en-US" sz="2400" dirty="0" err="1">
                    <a:cs typeface="Times New Roman" pitchFamily="18" charset="0"/>
                  </a:rPr>
                  <a:t>dốc</a:t>
                </a:r>
                <a:endParaRPr lang="en-US" sz="24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5" y="1158566"/>
                <a:ext cx="5980107" cy="4937434"/>
              </a:xfrm>
              <a:blipFill>
                <a:blip r:embed="rId2"/>
                <a:stretch>
                  <a:fillRect l="-1019" t="-1728" r="-306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8151812" y="3124199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313612" y="3962400"/>
            <a:ext cx="30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8228012" y="4419599"/>
            <a:ext cx="1295400" cy="9144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9218612" y="2057399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847012" y="6096000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Y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8228012" y="3428999"/>
            <a:ext cx="91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085012" y="134958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AD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8380412" y="5943599"/>
            <a:ext cx="685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0361612" y="348615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9447212" y="5105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7618412" y="1740310"/>
            <a:ext cx="1905000" cy="184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 flipV="1">
            <a:off x="7618412" y="2514599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 flipH="1">
            <a:off x="7618412" y="1904999"/>
            <a:ext cx="19050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44"/>
          <p:cNvSpPr>
            <a:spLocks noChangeShapeType="1"/>
          </p:cNvSpPr>
          <p:nvPr/>
        </p:nvSpPr>
        <p:spPr bwMode="auto">
          <a:xfrm flipV="1">
            <a:off x="7847012" y="2666999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9599612" y="1690688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 + I + G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9599612" y="2286000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 + I + G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 flipH="1">
            <a:off x="7618412" y="510539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51"/>
          <p:cNvSpPr>
            <a:spLocks noChangeShapeType="1"/>
          </p:cNvSpPr>
          <p:nvPr/>
        </p:nvSpPr>
        <p:spPr bwMode="auto">
          <a:xfrm>
            <a:off x="7694612" y="4800599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8761412" y="5410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 flipV="1">
            <a:off x="8456612" y="4876799"/>
            <a:ext cx="3048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8990012" y="6096000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Y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10285412" y="6096000"/>
            <a:ext cx="68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Y      </a:t>
            </a:r>
          </a:p>
        </p:txBody>
      </p:sp>
      <p:sp>
        <p:nvSpPr>
          <p:cNvPr id="36" name="Line 64"/>
          <p:cNvSpPr>
            <a:spLocks noChangeShapeType="1"/>
          </p:cNvSpPr>
          <p:nvPr/>
        </p:nvSpPr>
        <p:spPr bwMode="auto">
          <a:xfrm>
            <a:off x="8151812" y="5105399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634030" y="4102510"/>
            <a:ext cx="0" cy="19934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634030" y="6095999"/>
            <a:ext cx="2895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18412" y="1587910"/>
            <a:ext cx="0" cy="19934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618412" y="3581399"/>
            <a:ext cx="2895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8990012" y="1481136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en-US" sz="2000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83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1" grpId="0" animBg="1"/>
      <p:bldP spid="12" grpId="0"/>
      <p:bldP spid="13" grpId="0" animBg="1"/>
      <p:bldP spid="14" grpId="0" animBg="1"/>
      <p:bldP spid="16" grpId="0"/>
      <p:bldP spid="17" grpId="0" animBg="1"/>
      <p:bldP spid="18" grpId="0"/>
      <p:bldP spid="19" grpId="0" animBg="1"/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0" grpId="0" animBg="1"/>
      <p:bldP spid="31" grpId="0" animBg="1"/>
      <p:bldP spid="32" grpId="0"/>
      <p:bldP spid="33" grpId="0" animBg="1"/>
      <p:bldP spid="34" grpId="0"/>
      <p:bldP spid="35" grpId="0"/>
      <p:bldP spid="36" grpId="0" animBg="1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127907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170" y="1752600"/>
            <a:ext cx="10157354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5.2. </a:t>
            </a:r>
            <a:r>
              <a:rPr lang="en-US" sz="2800" b="1" dirty="0" err="1"/>
              <a:t>Đường</a:t>
            </a:r>
            <a:r>
              <a:rPr lang="en-US" sz="2800" b="1" dirty="0"/>
              <a:t> LM</a:t>
            </a:r>
          </a:p>
          <a:p>
            <a:pPr algn="just">
              <a:lnSpc>
                <a:spcPct val="150000"/>
              </a:lnSpc>
              <a:spcBef>
                <a:spcPts val="2400"/>
              </a:spcBef>
              <a:buFont typeface="Wingdings" charset="2"/>
              <a:buChar char="v"/>
            </a:pPr>
            <a:r>
              <a:rPr lang="en-US" sz="2800" dirty="0" err="1"/>
              <a:t>Khái</a:t>
            </a:r>
            <a:r>
              <a:rPr lang="en-US" sz="2800" dirty="0"/>
              <a:t> </a:t>
            </a:r>
            <a:r>
              <a:rPr lang="en-US" sz="2800" dirty="0" err="1"/>
              <a:t>niệm</a:t>
            </a:r>
            <a:r>
              <a:rPr lang="en-US" sz="2800" dirty="0"/>
              <a:t>: </a:t>
            </a:r>
            <a:r>
              <a:rPr lang="en-US" sz="2800" dirty="0" err="1"/>
              <a:t>Đường</a:t>
            </a:r>
            <a:r>
              <a:rPr lang="en-US" sz="2800" dirty="0"/>
              <a:t> LM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giữa</a:t>
            </a:r>
            <a:r>
              <a:rPr lang="en-US" sz="2800" dirty="0"/>
              <a:t> </a:t>
            </a:r>
            <a:r>
              <a:rPr lang="en-US" sz="2800" dirty="0" err="1"/>
              <a:t>lãi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thỏa</a:t>
            </a:r>
            <a:r>
              <a:rPr lang="en-US" sz="2800" dirty="0"/>
              <a:t> </a:t>
            </a:r>
            <a:r>
              <a:rPr lang="en-US" sz="2800" dirty="0" err="1"/>
              <a:t>mãn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tệ</a:t>
            </a:r>
            <a:r>
              <a:rPr lang="en-US" sz="2800" dirty="0"/>
              <a:t> (MD = MS).</a:t>
            </a:r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38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5" y="1070857"/>
            <a:ext cx="10157354" cy="4937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5.2. </a:t>
            </a:r>
            <a:r>
              <a:rPr lang="en-US" sz="2800" b="1" dirty="0" err="1"/>
              <a:t>Đường</a:t>
            </a:r>
            <a:r>
              <a:rPr lang="en-US" sz="2800" b="1" dirty="0"/>
              <a:t> LM</a:t>
            </a:r>
          </a:p>
          <a:p>
            <a:pPr>
              <a:buFont typeface="Wingdings" charset="2"/>
              <a:buChar char="v"/>
            </a:pPr>
            <a:r>
              <a:rPr lang="en-US" sz="2800"/>
              <a:t> Đồ </a:t>
            </a:r>
            <a:r>
              <a:rPr lang="en-US" sz="2800" dirty="0" err="1"/>
              <a:t>thị</a:t>
            </a:r>
            <a:endParaRPr lang="en-US" sz="2800" dirty="0"/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AutoShape 38"/>
          <p:cNvSpPr>
            <a:spLocks noChangeAspect="1" noChangeArrowheads="1" noTextEdit="1"/>
          </p:cNvSpPr>
          <p:nvPr/>
        </p:nvSpPr>
        <p:spPr bwMode="auto">
          <a:xfrm>
            <a:off x="1634382" y="2352615"/>
            <a:ext cx="10035750" cy="42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3746071" y="3073396"/>
            <a:ext cx="1045391" cy="6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MS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8884871" y="3643110"/>
            <a:ext cx="372159" cy="39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8110253" y="4495313"/>
            <a:ext cx="418156" cy="33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863761" y="2345841"/>
            <a:ext cx="3136172" cy="6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tiền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tệ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7300399" y="2446100"/>
            <a:ext cx="3136172" cy="62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Đường LM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8993932" y="5642193"/>
            <a:ext cx="581237" cy="39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8136712" y="5632709"/>
            <a:ext cx="498999" cy="42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018415" y="5643548"/>
            <a:ext cx="483667" cy="42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016053" y="2885072"/>
            <a:ext cx="418156" cy="3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9809337" y="3143848"/>
            <a:ext cx="627234" cy="4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LM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490996" y="5644902"/>
            <a:ext cx="777771" cy="42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/P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978238" y="5680129"/>
            <a:ext cx="708078" cy="32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889457" y="3861919"/>
            <a:ext cx="394461" cy="3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892245" y="4663991"/>
            <a:ext cx="500394" cy="4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en-US" sz="20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402870" y="5082640"/>
            <a:ext cx="752681" cy="34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MD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749646" y="4523086"/>
            <a:ext cx="734561" cy="35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MD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984239" y="2864749"/>
            <a:ext cx="372159" cy="4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flipV="1">
            <a:off x="2282524" y="3073396"/>
            <a:ext cx="0" cy="25078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2282524" y="5581224"/>
            <a:ext cx="29270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7300399" y="3062557"/>
            <a:ext cx="0" cy="25091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7300399" y="5571741"/>
            <a:ext cx="29270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V="1">
            <a:off x="3746071" y="3282043"/>
            <a:ext cx="0" cy="22991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2491602" y="3909339"/>
            <a:ext cx="1881703" cy="14632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3118837" y="3492045"/>
            <a:ext cx="1881703" cy="146323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2258829" y="4016372"/>
            <a:ext cx="6920486" cy="1355"/>
          </a:xfrm>
          <a:custGeom>
            <a:avLst/>
            <a:gdLst>
              <a:gd name="T0" fmla="*/ 0 w 5958"/>
              <a:gd name="T1" fmla="*/ 0 h 1"/>
              <a:gd name="T2" fmla="*/ 5958 w 595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958" h="1">
                <a:moveTo>
                  <a:pt x="0" y="0"/>
                </a:moveTo>
                <a:lnTo>
                  <a:pt x="595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2296463" y="4852315"/>
            <a:ext cx="6138534" cy="9484"/>
          </a:xfrm>
          <a:custGeom>
            <a:avLst/>
            <a:gdLst>
              <a:gd name="T0" fmla="*/ 0 w 5285"/>
              <a:gd name="T1" fmla="*/ 8 h 8"/>
              <a:gd name="T2" fmla="*/ 5285 w 5285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85" h="8">
                <a:moveTo>
                  <a:pt x="0" y="8"/>
                </a:moveTo>
                <a:lnTo>
                  <a:pt x="528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8136712" y="3282043"/>
            <a:ext cx="1672625" cy="1881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8426633" y="4871283"/>
            <a:ext cx="1394" cy="707232"/>
          </a:xfrm>
          <a:custGeom>
            <a:avLst/>
            <a:gdLst>
              <a:gd name="T0" fmla="*/ 1 w 1"/>
              <a:gd name="T1" fmla="*/ 0 h 609"/>
              <a:gd name="T2" fmla="*/ 0 w 1"/>
              <a:gd name="T3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609">
                <a:moveTo>
                  <a:pt x="1" y="0"/>
                </a:moveTo>
                <a:lnTo>
                  <a:pt x="0" y="609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9161195" y="4016372"/>
            <a:ext cx="18120" cy="1562143"/>
          </a:xfrm>
          <a:custGeom>
            <a:avLst/>
            <a:gdLst>
              <a:gd name="T0" fmla="*/ 0 w 16"/>
              <a:gd name="T1" fmla="*/ 0 h 1345"/>
              <a:gd name="T2" fmla="*/ 16 w 16"/>
              <a:gd name="T3" fmla="*/ 1345 h 13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1345">
                <a:moveTo>
                  <a:pt x="0" y="0"/>
                </a:moveTo>
                <a:lnTo>
                  <a:pt x="16" y="134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 flipV="1">
            <a:off x="2491602" y="4117986"/>
            <a:ext cx="0" cy="6272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955149" y="4745282"/>
            <a:ext cx="41815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"/>
          <p:cNvSpPr>
            <a:spLocks noChangeShapeType="1"/>
          </p:cNvSpPr>
          <p:nvPr/>
        </p:nvSpPr>
        <p:spPr bwMode="auto">
          <a:xfrm>
            <a:off x="8554868" y="5372577"/>
            <a:ext cx="41815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905938" y="3708821"/>
            <a:ext cx="394461" cy="3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6910120" y="4505473"/>
            <a:ext cx="500394" cy="4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0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93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95400"/>
            <a:ext cx="10157354" cy="4937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5.2. </a:t>
            </a:r>
            <a:r>
              <a:rPr lang="en-US" b="1" dirty="0" err="1"/>
              <a:t>Đường</a:t>
            </a:r>
            <a:r>
              <a:rPr lang="en-US" b="1" dirty="0"/>
              <a:t> LM</a:t>
            </a:r>
          </a:p>
          <a:p>
            <a:pPr>
              <a:buFont typeface="Wingdings" charset="2"/>
              <a:buChar char="v"/>
            </a:pP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tệ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665412" y="292417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3656012" y="3581400"/>
            <a:ext cx="16002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flipV="1">
            <a:off x="7085012" y="3505200"/>
            <a:ext cx="1828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flipV="1">
            <a:off x="7847012" y="3505200"/>
            <a:ext cx="19812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046412" y="4800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8304212" y="3962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8685212" y="3124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5256212" y="4953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MD</a:t>
            </a: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V="1">
            <a:off x="4037012" y="3429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V="1">
            <a:off x="5027612" y="3429000"/>
            <a:ext cx="0" cy="213360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3808412" y="3048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>
            <a:off x="4113212" y="36576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8685212" y="3810000"/>
            <a:ext cx="60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561012" y="556260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                                        </a:t>
            </a: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10196247" y="553581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7" name="Line 37"/>
          <p:cNvSpPr>
            <a:spLocks noChangeShapeType="1"/>
          </p:cNvSpPr>
          <p:nvPr/>
        </p:nvSpPr>
        <p:spPr bwMode="auto">
          <a:xfrm>
            <a:off x="3198812" y="40386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38"/>
          <p:cNvSpPr txBox="1">
            <a:spLocks noChangeArrowheads="1"/>
          </p:cNvSpPr>
          <p:nvPr/>
        </p:nvSpPr>
        <p:spPr bwMode="auto">
          <a:xfrm>
            <a:off x="2665412" y="3733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 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2665412" y="45720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4722812" y="30480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61" name="Text Box 41"/>
          <p:cNvSpPr txBox="1">
            <a:spLocks noChangeArrowheads="1"/>
          </p:cNvSpPr>
          <p:nvPr/>
        </p:nvSpPr>
        <p:spPr bwMode="auto">
          <a:xfrm>
            <a:off x="9447212" y="3124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62" name="Line 42"/>
          <p:cNvSpPr>
            <a:spLocks noChangeShapeType="1"/>
          </p:cNvSpPr>
          <p:nvPr/>
        </p:nvSpPr>
        <p:spPr bwMode="auto">
          <a:xfrm>
            <a:off x="3046412" y="3962400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44"/>
          <p:cNvSpPr>
            <a:spLocks noChangeShapeType="1"/>
          </p:cNvSpPr>
          <p:nvPr/>
        </p:nvSpPr>
        <p:spPr bwMode="auto">
          <a:xfrm>
            <a:off x="5027612" y="48006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45"/>
          <p:cNvSpPr txBox="1">
            <a:spLocks noChangeArrowheads="1"/>
          </p:cNvSpPr>
          <p:nvPr/>
        </p:nvSpPr>
        <p:spPr bwMode="auto">
          <a:xfrm>
            <a:off x="6374272" y="2888982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046412" y="3048000"/>
            <a:ext cx="0" cy="2514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046412" y="5562600"/>
            <a:ext cx="2667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6" idx="0"/>
          </p:cNvCxnSpPr>
          <p:nvPr/>
        </p:nvCxnSpPr>
        <p:spPr>
          <a:xfrm flipV="1">
            <a:off x="6704012" y="5535818"/>
            <a:ext cx="3758935" cy="267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64" idx="3"/>
          </p:cNvCxnSpPr>
          <p:nvPr/>
        </p:nvCxnSpPr>
        <p:spPr>
          <a:xfrm flipH="1" flipV="1">
            <a:off x="6679072" y="3087420"/>
            <a:ext cx="24940" cy="24751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35"/>
          <p:cNvSpPr txBox="1">
            <a:spLocks noChangeArrowheads="1"/>
          </p:cNvSpPr>
          <p:nvPr/>
        </p:nvSpPr>
        <p:spPr bwMode="auto">
          <a:xfrm>
            <a:off x="8169769" y="556598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25"/>
              <p:cNvSpPr txBox="1">
                <a:spLocks noChangeArrowheads="1"/>
              </p:cNvSpPr>
              <p:nvPr/>
            </p:nvSpPr>
            <p:spPr bwMode="auto">
              <a:xfrm>
                <a:off x="4769890" y="5608760"/>
                <a:ext cx="7620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000">
                    <a:latin typeface="Times New Roman" pitchFamily="18" charset="0"/>
                    <a:cs typeface="Times New Roman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7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9890" y="5608760"/>
                <a:ext cx="76200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25"/>
              <p:cNvSpPr txBox="1">
                <a:spLocks noChangeArrowheads="1"/>
              </p:cNvSpPr>
              <p:nvPr/>
            </p:nvSpPr>
            <p:spPr bwMode="auto">
              <a:xfrm>
                <a:off x="3784185" y="5591144"/>
                <a:ext cx="71900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𝑀𝑆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en-US" sz="2000">
                    <a:latin typeface="Times New Roman" pitchFamily="18" charset="0"/>
                    <a:cs typeface="Times New Roman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80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4185" y="5591144"/>
                <a:ext cx="719005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1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0" grpId="0"/>
      <p:bldP spid="41" grpId="0" animBg="1"/>
      <p:bldP spid="42" grpId="0" animBg="1"/>
      <p:bldP spid="43" grpId="0" animBg="1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 animBg="1"/>
      <p:bldP spid="53" grpId="0" animBg="1"/>
      <p:bldP spid="54" grpId="0"/>
      <p:bldP spid="56" grpId="0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77" grpId="0"/>
      <p:bldP spid="79" grpId="0"/>
      <p:bldP spid="8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95400"/>
            <a:ext cx="10157354" cy="4937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5.2. </a:t>
            </a:r>
            <a:r>
              <a:rPr lang="en-US" b="1" dirty="0" err="1"/>
              <a:t>Đường</a:t>
            </a:r>
            <a:r>
              <a:rPr lang="en-US" b="1" dirty="0"/>
              <a:t> LM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LM: k/h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đoan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LM: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h = 0: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LM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. </a:t>
            </a:r>
            <a:r>
              <a:rPr lang="en-US" sz="2400" dirty="0" err="1"/>
              <a:t>Đường</a:t>
            </a:r>
            <a:r>
              <a:rPr lang="en-US" sz="2400" dirty="0"/>
              <a:t> LM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/>
              <a:t>Hệ </a:t>
            </a:r>
            <a:r>
              <a:rPr lang="en-US" sz="2400" dirty="0" err="1"/>
              <a:t>số</a:t>
            </a:r>
            <a:r>
              <a:rPr lang="en-US" sz="2400" dirty="0"/>
              <a:t> h </a:t>
            </a:r>
            <a:r>
              <a:rPr lang="en-US" sz="2400" dirty="0" err="1"/>
              <a:t>lớn</a:t>
            </a:r>
            <a:r>
              <a:rPr lang="en-US" sz="2400" dirty="0"/>
              <a:t>: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k/h </a:t>
            </a:r>
            <a:r>
              <a:rPr lang="en-US" sz="2400" dirty="0" err="1"/>
              <a:t>nhỏ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LM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thoải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h </a:t>
            </a:r>
            <a:r>
              <a:rPr lang="en-US" sz="2400" dirty="0" err="1"/>
              <a:t>dần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vô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: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k/h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, </a:t>
            </a:r>
            <a:r>
              <a:rPr lang="en-US" sz="2400" dirty="0" err="1"/>
              <a:t>đường</a:t>
            </a:r>
            <a:r>
              <a:rPr lang="en-US" sz="2400" dirty="0"/>
              <a:t> LM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5561012" y="556260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2665412" y="45720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71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4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95400"/>
            <a:ext cx="10157354" cy="4937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5.2. </a:t>
            </a:r>
            <a:r>
              <a:rPr lang="en-US" sz="2800" b="1" dirty="0" err="1"/>
              <a:t>Đường</a:t>
            </a:r>
            <a:r>
              <a:rPr lang="en-US" sz="2800" b="1" dirty="0"/>
              <a:t> LM</a:t>
            </a:r>
          </a:p>
          <a:p>
            <a:pPr>
              <a:buFont typeface="Wingdings" charset="2"/>
              <a:buChar char="v"/>
            </a:pP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endParaRPr lang="en-US" sz="2800" dirty="0"/>
          </a:p>
          <a:p>
            <a:pPr marL="0" indent="0">
              <a:buNone/>
            </a:pPr>
            <a:endParaRPr lang="en-US" sz="2800" b="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05081"/>
              </p:ext>
            </p:extLst>
          </p:nvPr>
        </p:nvGraphicFramePr>
        <p:xfrm>
          <a:off x="4113213" y="2093912"/>
          <a:ext cx="3124199" cy="283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3" imgW="1485720" imgH="1346040" progId="Equation.DSMT4">
                  <p:embed/>
                </p:oleObj>
              </mc:Choice>
              <mc:Fallback>
                <p:oleObj name="Equation" r:id="rId3" imgW="14857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3213" y="2093912"/>
                        <a:ext cx="3124199" cy="2830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893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35" y="1011085"/>
            <a:ext cx="9650677" cy="493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/>
              <a:t>5.3. </a:t>
            </a:r>
            <a:r>
              <a:rPr lang="en-US" b="1" dirty="0" err="1"/>
              <a:t>Cân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/>
              <a:t>trường</a:t>
            </a:r>
            <a:r>
              <a:rPr lang="en-US" b="1" dirty="0"/>
              <a:t>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dirty="0" err="1"/>
              <a:t>hoá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endParaRPr lang="en-US" b="1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494212" y="2426159"/>
            <a:ext cx="2590800" cy="2057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341812" y="2426159"/>
            <a:ext cx="2743200" cy="2209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037012" y="3467559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789612" y="3492959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808412" y="1968959"/>
            <a:ext cx="53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237412" y="2273759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37412" y="4254959"/>
            <a:ext cx="53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656012" y="3264359"/>
            <a:ext cx="457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561012" y="5209690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6018212" y="3491296"/>
            <a:ext cx="990599" cy="1663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161212" y="3188159"/>
            <a:ext cx="39851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Cân bằng thị trường hàng hóa và thị trường tiền tệ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37012" y="2133600"/>
            <a:ext cx="0" cy="30357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37012" y="5162781"/>
            <a:ext cx="4038600" cy="131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865897" y="5209691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98317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  <p:bldP spid="16" grpId="0"/>
      <p:bldP spid="17" grpId="0"/>
      <p:bldP spid="18" grpId="0" animBg="1"/>
      <p:bldP spid="19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745676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24" y="734482"/>
            <a:ext cx="9525000" cy="493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5.4.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tài</a:t>
            </a:r>
            <a:r>
              <a:rPr lang="en-US" b="1" dirty="0"/>
              <a:t> </a:t>
            </a:r>
            <a:r>
              <a:rPr lang="en-US" b="1" dirty="0" err="1"/>
              <a:t>khóa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IS – LM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/>
              <a:t>5.4.1. </a:t>
            </a:r>
            <a:r>
              <a:rPr lang="en-US" b="1" i="1" dirty="0" err="1"/>
              <a:t>Tác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tài</a:t>
            </a:r>
            <a:r>
              <a:rPr lang="en-US" b="1" i="1" dirty="0"/>
              <a:t> </a:t>
            </a:r>
            <a:r>
              <a:rPr lang="en-US" b="1" i="1" dirty="0" err="1"/>
              <a:t>khóa</a:t>
            </a:r>
            <a:endParaRPr lang="en-US" b="1" i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16424" y="3348494"/>
            <a:ext cx="26670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502024" y="2357894"/>
            <a:ext cx="38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3883024" y="4567694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3883024" y="3881894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6473824" y="3881893"/>
            <a:ext cx="0" cy="239327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5711824" y="4567693"/>
            <a:ext cx="38100" cy="1690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5330824" y="2738894"/>
            <a:ext cx="22098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416424" y="3272294"/>
            <a:ext cx="24384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931024" y="5414287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159624" y="2967494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</a:p>
        </p:txBody>
      </p:sp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5102224" y="32722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V="1">
            <a:off x="4035424" y="395809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5864224" y="6167894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483224" y="6258381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H" panose="020B7200000000000000" pitchFamily="34" charset="0"/>
              </a:rPr>
              <a:t>Y</a:t>
            </a:r>
            <a:r>
              <a:rPr lang="en-US" altLang="en-US" sz="2400" baseline="-25000">
                <a:latin typeface=".VnTimeH" panose="020B7200000000000000" pitchFamily="34" charset="0"/>
              </a:rPr>
              <a:t>1</a:t>
            </a:r>
            <a:r>
              <a:rPr lang="en-US" altLang="en-US" sz="2400">
                <a:latin typeface=".VnTimeH" panose="020B7200000000000000" pitchFamily="34" charset="0"/>
              </a:rPr>
              <a:t> </a:t>
            </a:r>
            <a:r>
              <a:rPr lang="en-US" altLang="en-US">
                <a:latin typeface=".VnTimeH" panose="020B7200000000000000" pitchFamily="34" charset="0"/>
              </a:rPr>
              <a:t>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864224" y="4262894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550024" y="3653294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502024" y="4339094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502024" y="3577094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6233131" y="6296744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H" panose="020B7200000000000000" pitchFamily="34" charset="0"/>
              </a:rPr>
              <a:t>Y</a:t>
            </a:r>
            <a:r>
              <a:rPr lang="en-US" altLang="en-US" sz="2400" baseline="-25000">
                <a:latin typeface=".VnTimeH" panose="020B7200000000000000" pitchFamily="34" charset="0"/>
              </a:rPr>
              <a:t>2</a:t>
            </a:r>
            <a:r>
              <a:rPr lang="en-US" altLang="en-US" sz="2400">
                <a:latin typeface=".VnTimeH" panose="020B7200000000000000" pitchFamily="34" charset="0"/>
              </a:rPr>
              <a:t> </a:t>
            </a:r>
            <a:r>
              <a:rPr lang="en-US" altLang="en-US">
                <a:latin typeface=".VnTimeH" panose="020B7200000000000000" pitchFamily="34" charset="0"/>
              </a:rPr>
              <a:t>    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8150224" y="627516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H" panose="020B7200000000000000" pitchFamily="34" charset="0"/>
              </a:rPr>
              <a:t>Y</a:t>
            </a:r>
            <a:r>
              <a:rPr lang="en-US" altLang="en-US">
                <a:latin typeface=".VnTimeH" panose="020B7200000000000000" pitchFamily="34" charset="0"/>
              </a:rPr>
              <a:t>  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83024" y="2514600"/>
            <a:ext cx="0" cy="37437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83024" y="6258381"/>
            <a:ext cx="4419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7606356" y="4615313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8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745676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24" y="734482"/>
            <a:ext cx="9525000" cy="49374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/>
              <a:t>5.4. </a:t>
            </a:r>
            <a:r>
              <a:rPr lang="en-US" b="1" dirty="0" err="1"/>
              <a:t>Tác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tài</a:t>
            </a:r>
            <a:r>
              <a:rPr lang="en-US" b="1" dirty="0"/>
              <a:t> </a:t>
            </a:r>
            <a:r>
              <a:rPr lang="en-US" b="1" dirty="0" err="1"/>
              <a:t>khóa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dirty="0" err="1"/>
              <a:t>sách</a:t>
            </a:r>
            <a:r>
              <a:rPr lang="en-US" b="1" dirty="0"/>
              <a:t>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IS – LM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/>
              <a:t>5.4.2. </a:t>
            </a:r>
            <a:r>
              <a:rPr lang="en-US" b="1" i="1" dirty="0" err="1"/>
              <a:t>Tác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tiền</a:t>
            </a:r>
            <a:r>
              <a:rPr lang="en-US" b="1" i="1" dirty="0"/>
              <a:t> </a:t>
            </a:r>
            <a:r>
              <a:rPr lang="en-US" b="1" i="1" dirty="0" err="1"/>
              <a:t>tệ</a:t>
            </a:r>
            <a:endParaRPr lang="en-US" b="1" i="1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16424" y="2895599"/>
            <a:ext cx="2592388" cy="22158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426618" y="2422525"/>
            <a:ext cx="38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3883024" y="4044601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3883024" y="4810907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6473823" y="4810907"/>
            <a:ext cx="1" cy="94116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5691442" y="4044601"/>
            <a:ext cx="20382" cy="167390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416424" y="2749201"/>
            <a:ext cx="24384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931024" y="4891194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159624" y="2444401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5864224" y="5644801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483224" y="57352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Y</a:t>
            </a:r>
            <a:r>
              <a:rPr lang="en-US" altLang="en-US" sz="2400" baseline="-25000" dirty="0">
                <a:latin typeface=".VnTimeH" panose="020B7200000000000000" pitchFamily="34" charset="0"/>
              </a:rPr>
              <a:t>1</a:t>
            </a:r>
            <a:r>
              <a:rPr lang="en-US" altLang="en-US" sz="2400" dirty="0">
                <a:latin typeface=".VnTimeH" panose="020B7200000000000000" pitchFamily="34" charset="0"/>
              </a:rPr>
              <a:t> </a:t>
            </a:r>
            <a:r>
              <a:rPr lang="en-US" altLang="en-US" dirty="0">
                <a:latin typeface=".VnTimeH" panose="020B7200000000000000" pitchFamily="34" charset="0"/>
              </a:rPr>
              <a:t>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864224" y="3739801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6283324" y="4301122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502024" y="3816001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502024" y="4567839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6233131" y="5773651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Y</a:t>
            </a:r>
            <a:r>
              <a:rPr lang="en-US" altLang="en-US" sz="2400" baseline="-25000" dirty="0">
                <a:latin typeface=".VnTimeH" panose="020B7200000000000000" pitchFamily="34" charset="0"/>
              </a:rPr>
              <a:t>2</a:t>
            </a:r>
            <a:r>
              <a:rPr lang="en-US" altLang="en-US" sz="2400" dirty="0">
                <a:latin typeface=".VnTimeH" panose="020B7200000000000000" pitchFamily="34" charset="0"/>
              </a:rPr>
              <a:t> </a:t>
            </a:r>
            <a:r>
              <a:rPr lang="en-US" altLang="en-US" dirty="0">
                <a:latin typeface=".VnTimeH" panose="020B7200000000000000" pitchFamily="34" charset="0"/>
              </a:rPr>
              <a:t>    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8150224" y="575207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H" panose="020B7200000000000000" pitchFamily="34" charset="0"/>
              </a:rPr>
              <a:t>Y</a:t>
            </a:r>
            <a:r>
              <a:rPr lang="en-US" altLang="en-US">
                <a:latin typeface=".VnTimeH" panose="020B7200000000000000" pitchFamily="34" charset="0"/>
              </a:rPr>
              <a:t>  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83024" y="2667000"/>
            <a:ext cx="1588" cy="30682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883024" y="5735288"/>
            <a:ext cx="4419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282241" y="3227775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flipV="1">
            <a:off x="5559424" y="3251746"/>
            <a:ext cx="2667000" cy="2286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35424" y="4118854"/>
            <a:ext cx="0" cy="5517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007224" y="3130201"/>
            <a:ext cx="382588" cy="4976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14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/>
      <p:bldP spid="34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1.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524000"/>
            <a:ext cx="10157354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1.2. Chức năng của tiền tệ</a:t>
            </a:r>
          </a:p>
          <a:p>
            <a:pPr marL="0" indent="0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cs typeface="Times New Roman" panose="02020603050405020304" pitchFamily="18" charset="0"/>
              </a:rPr>
              <a:t>	Theo qua điểm của các nhà kinh tế thị trường, tiền có 3 chức năng: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Phương tiện cất giữ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Đơn vị hạch toán</a:t>
            </a:r>
          </a:p>
          <a:p>
            <a:pPr lvl="2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cs typeface="Times New Roman" panose="02020603050405020304" pitchFamily="18" charset="0"/>
              </a:rPr>
              <a:t>Phương tiện trao đổi</a:t>
            </a:r>
          </a:p>
        </p:txBody>
      </p:sp>
    </p:spTree>
    <p:extLst>
      <p:ext uri="{BB962C8B-B14F-4D97-AF65-F5344CB8AC3E}">
        <p14:creationId xmlns:p14="http://schemas.microsoft.com/office/powerpoint/2010/main" val="1970535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990600"/>
            <a:ext cx="9448800" cy="5242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1"/>
              <a:t>5.4.3</a:t>
            </a:r>
            <a:r>
              <a:rPr lang="en-US" b="1" i="1" dirty="0"/>
              <a:t>. </a:t>
            </a:r>
            <a:r>
              <a:rPr lang="en-US" b="1" i="1" dirty="0" err="1"/>
              <a:t>Phối</a:t>
            </a:r>
            <a:r>
              <a:rPr lang="en-US" b="1" i="1" dirty="0"/>
              <a:t> </a:t>
            </a:r>
            <a:r>
              <a:rPr lang="en-US" b="1" i="1" dirty="0" err="1"/>
              <a:t>hợp</a:t>
            </a:r>
            <a:r>
              <a:rPr lang="en-US" b="1" i="1" dirty="0"/>
              <a:t> </a:t>
            </a:r>
            <a:r>
              <a:rPr lang="en-US" b="1" i="1" dirty="0" err="1"/>
              <a:t>tác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tài</a:t>
            </a:r>
            <a:r>
              <a:rPr lang="en-US" b="1" i="1" dirty="0"/>
              <a:t> </a:t>
            </a:r>
            <a:r>
              <a:rPr lang="en-US" b="1" i="1" dirty="0" err="1"/>
              <a:t>khóa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tiền</a:t>
            </a:r>
            <a:r>
              <a:rPr lang="en-US" b="1" i="1" dirty="0"/>
              <a:t> </a:t>
            </a:r>
            <a:r>
              <a:rPr lang="en-US" b="1" i="1" dirty="0" err="1"/>
              <a:t>tệ</a:t>
            </a:r>
            <a:endParaRPr lang="en-US" b="1" i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1: </a:t>
            </a:r>
            <a:r>
              <a:rPr lang="en-US" dirty="0" err="1"/>
              <a:t>Nếu</a:t>
            </a:r>
            <a:r>
              <a:rPr lang="en-US" dirty="0"/>
              <a:t> NHTW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5" name="Line 8"/>
          <p:cNvSpPr>
            <a:spLocks noChangeShapeType="1"/>
          </p:cNvSpPr>
          <p:nvPr/>
        </p:nvSpPr>
        <p:spPr bwMode="auto">
          <a:xfrm flipV="1">
            <a:off x="4265612" y="3415879"/>
            <a:ext cx="26670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9"/>
          <p:cNvSpPr txBox="1">
            <a:spLocks noChangeArrowheads="1"/>
          </p:cNvSpPr>
          <p:nvPr/>
        </p:nvSpPr>
        <p:spPr bwMode="auto">
          <a:xfrm>
            <a:off x="3275012" y="2882479"/>
            <a:ext cx="38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7" name="Line 11"/>
          <p:cNvSpPr>
            <a:spLocks noChangeShapeType="1"/>
          </p:cNvSpPr>
          <p:nvPr/>
        </p:nvSpPr>
        <p:spPr bwMode="auto">
          <a:xfrm>
            <a:off x="3579812" y="4711279"/>
            <a:ext cx="449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Line 12"/>
          <p:cNvSpPr>
            <a:spLocks noChangeShapeType="1"/>
          </p:cNvSpPr>
          <p:nvPr/>
        </p:nvSpPr>
        <p:spPr bwMode="auto">
          <a:xfrm>
            <a:off x="4722812" y="4711279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>
            <a:off x="6704012" y="4711279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>
            <a:off x="5256212" y="3415879"/>
            <a:ext cx="198120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3884612" y="3949279"/>
            <a:ext cx="19050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16"/>
          <p:cNvSpPr txBox="1">
            <a:spLocks noChangeArrowheads="1"/>
          </p:cNvSpPr>
          <p:nvPr/>
        </p:nvSpPr>
        <p:spPr bwMode="auto">
          <a:xfrm>
            <a:off x="5789612" y="5397079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7"/>
          <p:cNvSpPr txBox="1">
            <a:spLocks noChangeArrowheads="1"/>
          </p:cNvSpPr>
          <p:nvPr/>
        </p:nvSpPr>
        <p:spPr bwMode="auto">
          <a:xfrm>
            <a:off x="7237412" y="4939879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7008812" y="3034879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flipV="1">
            <a:off x="4341812" y="3644479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Line 21"/>
          <p:cNvSpPr>
            <a:spLocks noChangeShapeType="1"/>
          </p:cNvSpPr>
          <p:nvPr/>
        </p:nvSpPr>
        <p:spPr bwMode="auto">
          <a:xfrm>
            <a:off x="5103812" y="5930479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4494212" y="614320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4570412" y="4177879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9" name="Text Box 24"/>
          <p:cNvSpPr txBox="1">
            <a:spLocks noChangeArrowheads="1"/>
          </p:cNvSpPr>
          <p:nvPr/>
        </p:nvSpPr>
        <p:spPr bwMode="auto">
          <a:xfrm>
            <a:off x="6551612" y="4177879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0" name="Text Box 29"/>
          <p:cNvSpPr txBox="1">
            <a:spLocks noChangeArrowheads="1"/>
          </p:cNvSpPr>
          <p:nvPr/>
        </p:nvSpPr>
        <p:spPr bwMode="auto">
          <a:xfrm>
            <a:off x="6475412" y="614320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11" name="Text Box 30"/>
          <p:cNvSpPr txBox="1">
            <a:spLocks noChangeArrowheads="1"/>
          </p:cNvSpPr>
          <p:nvPr/>
        </p:nvSpPr>
        <p:spPr bwMode="auto">
          <a:xfrm>
            <a:off x="7618412" y="6143204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Y   </a:t>
            </a:r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 flipV="1">
            <a:off x="5103812" y="4177879"/>
            <a:ext cx="243840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 Box 32"/>
          <p:cNvSpPr txBox="1">
            <a:spLocks noChangeArrowheads="1"/>
          </p:cNvSpPr>
          <p:nvPr/>
        </p:nvSpPr>
        <p:spPr bwMode="auto">
          <a:xfrm>
            <a:off x="7618412" y="3796879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Line 34"/>
          <p:cNvSpPr>
            <a:spLocks noChangeShapeType="1"/>
          </p:cNvSpPr>
          <p:nvPr/>
        </p:nvSpPr>
        <p:spPr bwMode="auto">
          <a:xfrm>
            <a:off x="6780212" y="3644479"/>
            <a:ext cx="4572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9"/>
          <p:cNvSpPr txBox="1">
            <a:spLocks noChangeArrowheads="1"/>
          </p:cNvSpPr>
          <p:nvPr/>
        </p:nvSpPr>
        <p:spPr bwMode="auto">
          <a:xfrm>
            <a:off x="3198812" y="4406479"/>
            <a:ext cx="5333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79812" y="3034879"/>
            <a:ext cx="0" cy="3048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79812" y="6082879"/>
            <a:ext cx="4191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48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5" grpId="0" animBg="1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 animBg="1"/>
      <p:bldP spid="106" grpId="0" animBg="1"/>
      <p:bldP spid="107" grpId="0"/>
      <p:bldP spid="108" grpId="0"/>
      <p:bldP spid="109" grpId="0"/>
      <p:bldP spid="110" grpId="0"/>
      <p:bldP spid="111" grpId="0"/>
      <p:bldP spid="112" grpId="0" animBg="1"/>
      <p:bldP spid="113" grpId="0"/>
      <p:bldP spid="115" grpId="0" animBg="1"/>
      <p:bldP spid="1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70" y="-59876"/>
            <a:ext cx="10539703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5. MÔ HÌNH IS - 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914400"/>
            <a:ext cx="10363200" cy="5318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1"/>
              <a:t>5.4.3</a:t>
            </a:r>
            <a:r>
              <a:rPr lang="en-US" b="1" i="1" dirty="0"/>
              <a:t>. </a:t>
            </a:r>
            <a:r>
              <a:rPr lang="en-US" b="1" i="1" dirty="0" err="1"/>
              <a:t>Phối</a:t>
            </a:r>
            <a:r>
              <a:rPr lang="en-US" b="1" i="1" dirty="0"/>
              <a:t> </a:t>
            </a:r>
            <a:r>
              <a:rPr lang="en-US" b="1" i="1" dirty="0" err="1"/>
              <a:t>hợp</a:t>
            </a:r>
            <a:r>
              <a:rPr lang="en-US" b="1" i="1" dirty="0"/>
              <a:t> </a:t>
            </a:r>
            <a:r>
              <a:rPr lang="en-US" b="1" i="1" dirty="0" err="1"/>
              <a:t>tác</a:t>
            </a:r>
            <a:r>
              <a:rPr lang="en-US" b="1" i="1" dirty="0"/>
              <a:t> </a:t>
            </a:r>
            <a:r>
              <a:rPr lang="en-US" b="1" i="1" dirty="0" err="1"/>
              <a:t>động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tài</a:t>
            </a:r>
            <a:r>
              <a:rPr lang="en-US" b="1" i="1" dirty="0"/>
              <a:t> </a:t>
            </a:r>
            <a:r>
              <a:rPr lang="en-US" b="1" i="1" dirty="0" err="1"/>
              <a:t>khóa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b="1" i="1" dirty="0"/>
              <a:t> </a:t>
            </a:r>
            <a:r>
              <a:rPr lang="en-US" b="1" i="1" dirty="0" err="1"/>
              <a:t>sách</a:t>
            </a:r>
            <a:r>
              <a:rPr lang="en-US" b="1" i="1" dirty="0"/>
              <a:t> </a:t>
            </a:r>
            <a:r>
              <a:rPr lang="en-US" b="1" i="1" dirty="0" err="1"/>
              <a:t>tiền</a:t>
            </a:r>
            <a:r>
              <a:rPr lang="en-US" b="1" i="1" dirty="0"/>
              <a:t> </a:t>
            </a:r>
            <a:r>
              <a:rPr lang="en-US" b="1" i="1" dirty="0" err="1"/>
              <a:t>tệ</a:t>
            </a:r>
            <a:endParaRPr lang="en-US" b="1" i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2: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53"/>
          <p:cNvSpPr>
            <a:spLocks noChangeArrowheads="1"/>
          </p:cNvSpPr>
          <p:nvPr/>
        </p:nvSpPr>
        <p:spPr bwMode="auto">
          <a:xfrm>
            <a:off x="2208212" y="158791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1446212" y="1789496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265612" y="3343270"/>
            <a:ext cx="22098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351212" y="2962270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3732212" y="532447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5256212" y="3419470"/>
            <a:ext cx="22098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>
            <a:off x="4418012" y="4029070"/>
            <a:ext cx="21336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551612" y="562927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7389812" y="501967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7389812" y="364807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V="1">
            <a:off x="6246812" y="501967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351212" y="498792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942012" y="5019670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5942012" y="3648070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8083752" y="622039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Y  </a:t>
            </a:r>
            <a:r>
              <a:rPr lang="en-US" altLang="en-US" sz="200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4" name="Line 26"/>
          <p:cNvSpPr>
            <a:spLocks noChangeShapeType="1"/>
          </p:cNvSpPr>
          <p:nvPr/>
        </p:nvSpPr>
        <p:spPr bwMode="auto">
          <a:xfrm flipV="1">
            <a:off x="5103812" y="4029070"/>
            <a:ext cx="22860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6475412" y="303847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V="1">
            <a:off x="5789612" y="349567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3732212" y="387667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 flipH="1" flipV="1">
            <a:off x="6399212" y="3571870"/>
            <a:ext cx="6096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3351212" y="357187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1" name="Line 37"/>
          <p:cNvSpPr>
            <a:spLocks noChangeShapeType="1"/>
          </p:cNvSpPr>
          <p:nvPr/>
        </p:nvSpPr>
        <p:spPr bwMode="auto">
          <a:xfrm flipV="1">
            <a:off x="3884612" y="4029070"/>
            <a:ext cx="0" cy="1143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endCxn id="32" idx="3"/>
          </p:cNvCxnSpPr>
          <p:nvPr/>
        </p:nvCxnSpPr>
        <p:spPr>
          <a:xfrm flipV="1">
            <a:off x="3732212" y="3162325"/>
            <a:ext cx="0" cy="30003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2212" y="6162670"/>
            <a:ext cx="4572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5580062" y="6306665"/>
            <a:ext cx="590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Y</a:t>
            </a:r>
            <a:r>
              <a:rPr lang="en-US" altLang="en-US" sz="2400" baseline="-25000">
                <a:latin typeface=".VnTime" panose="020B7200000000000000" pitchFamily="34" charset="0"/>
              </a:rPr>
              <a:t>0</a:t>
            </a:r>
            <a:r>
              <a:rPr lang="en-US" altLang="en-US" sz="2400">
                <a:latin typeface=".VnTime" panose="020B7200000000000000" pitchFamily="34" charset="0"/>
              </a:rPr>
              <a:t>  </a:t>
            </a:r>
            <a:r>
              <a:rPr lang="en-US" altLang="en-US" sz="2000">
                <a:latin typeface=".VnTim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629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 animBg="1"/>
      <p:bldP spid="48" grpId="0" animBg="1"/>
      <p:bldP spid="49" grpId="0"/>
      <p:bldP spid="51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2.1. Cầu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endParaRPr lang="en-US" b="1" dirty="0"/>
          </a:p>
          <a:p>
            <a:pPr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i="1" dirty="0" err="1"/>
              <a:t>Khái</a:t>
            </a:r>
            <a:r>
              <a:rPr lang="en-US" b="1" i="1" dirty="0"/>
              <a:t> niệm:</a:t>
            </a:r>
            <a:r>
              <a:rPr lang="en-US" dirty="0"/>
              <a:t> </a:t>
            </a: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err="1"/>
              <a:t>Là</a:t>
            </a:r>
            <a:r>
              <a:rPr lang="en-US" dirty="0"/>
              <a:t> tổng lượng tiền mà các tác nhân trong nền kinh tế muốn giữ để thỏa mãn nhu cầu trao đổi, thanh toán và tích lũy giá </a:t>
            </a:r>
            <a:r>
              <a:rPr lang="en-US" dirty="0" err="1"/>
              <a:t>trị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83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19200"/>
            <a:ext cx="10157354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2.1. Cầu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tệ</a:t>
            </a:r>
            <a:endParaRPr lang="en-US" b="1" dirty="0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i="1" dirty="0" err="1"/>
              <a:t>Những</a:t>
            </a:r>
            <a:r>
              <a:rPr lang="en-US" b="1" i="1" dirty="0"/>
              <a:t> động cơ chủ yếu của việc giữ tiền:</a:t>
            </a:r>
            <a:r>
              <a:rPr lang="en-US" dirty="0"/>
              <a:t>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Động cơ về giao dịch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Động cơ về dự phòng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Động cơ về tài sản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i="1" dirty="0" err="1"/>
              <a:t>Lý</a:t>
            </a:r>
            <a:r>
              <a:rPr lang="en-US" b="1" i="1" dirty="0"/>
              <a:t> thuyết về cơ cấu đầu tư</a:t>
            </a:r>
          </a:p>
          <a:p>
            <a:pPr marL="0" indent="0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/>
              <a:t>	Một cơ cấu đầu tư tốt nhất thường bao gồm cả những tài sản có mức độ rủi ro ít và những tài sản có mức độ rủi ro </a:t>
            </a:r>
            <a:r>
              <a:rPr lang="en-US" dirty="0" err="1"/>
              <a:t>nhiều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37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86" y="381000"/>
            <a:ext cx="10157354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/>
              <a:t>2.1. Cầu tiền tệ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b="1" dirty="0" err="1"/>
              <a:t>Phương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(MD)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tabLst>
                <a:tab pos="747713" algn="l"/>
              </a:tabLst>
            </a:pP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dirty="0" err="1">
                <a:cs typeface="Times New Roman" panose="02020603050405020304" pitchFamily="18" charset="0"/>
              </a:rPr>
              <a:t>Hàm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cầu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tiền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được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xác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định</a:t>
            </a:r>
            <a:r>
              <a:rPr lang="en-US" dirty="0">
                <a:cs typeface="Times New Roman" panose="02020603050405020304" pitchFamily="18" charset="0"/>
              </a:rPr>
              <a:t>: </a:t>
            </a:r>
            <a:r>
              <a:rPr lang="en-US" b="1" dirty="0">
                <a:cs typeface="Times New Roman" panose="02020603050405020304" pitchFamily="18" charset="0"/>
              </a:rPr>
              <a:t>MD = f(i)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tabLst>
                <a:tab pos="747713" algn="l"/>
              </a:tabLst>
            </a:pPr>
            <a:r>
              <a:rPr lang="en-US" dirty="0">
                <a:cs typeface="Times New Roman" panose="02020603050405020304" pitchFamily="18" charset="0"/>
              </a:rPr>
              <a:t>	</a:t>
            </a:r>
            <a:r>
              <a:rPr lang="en-US" dirty="0" err="1">
                <a:cs typeface="Times New Roman" panose="02020603050405020304" pitchFamily="18" charset="0"/>
              </a:rPr>
              <a:t>Cầu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tiền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hàm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tỷ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lệ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nghịch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với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lãi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suất</a:t>
            </a:r>
            <a:endParaRPr lang="en-US" dirty="0">
              <a:cs typeface="Times New Roman" panose="02020603050405020304" pitchFamily="18" charset="0"/>
            </a:endParaRPr>
          </a:p>
          <a:p>
            <a:pPr marL="0" lvl="1" indent="0" defTabSz="74771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cs typeface="Times New Roman" panose="02020603050405020304" pitchFamily="18" charset="0"/>
              </a:rPr>
              <a:t>Cầu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tiền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tệ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tỷ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lệ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thuận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với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thu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nhập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		MD = </a:t>
            </a:r>
            <a:r>
              <a:rPr lang="en-US" b="1" dirty="0" err="1">
                <a:cs typeface="Times New Roman" panose="02020603050405020304" pitchFamily="18" charset="0"/>
              </a:rPr>
              <a:t>k.Y</a:t>
            </a:r>
            <a:r>
              <a:rPr lang="en-US" b="1" dirty="0"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cs typeface="Times New Roman" panose="02020603050405020304" pitchFamily="18" charset="0"/>
              </a:rPr>
              <a:t>h.i</a:t>
            </a: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>
                <a:cs typeface="Times New Roman" panose="02020603050405020304" pitchFamily="18" charset="0"/>
              </a:rPr>
              <a:t>		MD = M</a:t>
            </a:r>
            <a:r>
              <a:rPr lang="en-US" b="1" baseline="-25000" dirty="0">
                <a:cs typeface="Times New Roman" panose="02020603050405020304" pitchFamily="18" charset="0"/>
              </a:rPr>
              <a:t>0</a:t>
            </a:r>
            <a:r>
              <a:rPr lang="en-US" b="1" dirty="0">
                <a:cs typeface="Times New Roman" panose="02020603050405020304" pitchFamily="18" charset="0"/>
              </a:rPr>
              <a:t> + </a:t>
            </a:r>
            <a:r>
              <a:rPr lang="en-US" b="1" dirty="0" err="1">
                <a:cs typeface="Times New Roman" panose="02020603050405020304" pitchFamily="18" charset="0"/>
              </a:rPr>
              <a:t>k.Y</a:t>
            </a:r>
            <a:r>
              <a:rPr lang="en-US" b="1" dirty="0"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cs typeface="Times New Roman" panose="02020603050405020304" pitchFamily="18" charset="0"/>
              </a:rPr>
              <a:t>h.i</a:t>
            </a:r>
            <a:endParaRPr 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5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31993"/>
            <a:ext cx="10157354" cy="533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21185"/>
            <a:ext cx="5891503" cy="54864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/>
              <a:t>2.1. Cầu tiền tệ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(MD)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err="1">
                <a:cs typeface="Times New Roman" panose="02020603050405020304" pitchFamily="18" charset="0"/>
              </a:rPr>
              <a:t>Trường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hợp</a:t>
            </a:r>
            <a:r>
              <a:rPr lang="en-US" dirty="0">
                <a:cs typeface="Times New Roman" panose="02020603050405020304" pitchFamily="18" charset="0"/>
              </a:rPr>
              <a:t> 1: Di </a:t>
            </a:r>
            <a:r>
              <a:rPr lang="en-US" dirty="0" err="1">
                <a:cs typeface="Times New Roman" panose="02020603050405020304" pitchFamily="18" charset="0"/>
              </a:rPr>
              <a:t>chuyển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trên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đường</a:t>
            </a:r>
            <a:r>
              <a:rPr lang="en-US" dirty="0">
                <a:cs typeface="Times New Roman" panose="02020603050405020304" pitchFamily="18" charset="0"/>
              </a:rPr>
              <a:t> MD, </a:t>
            </a:r>
            <a:r>
              <a:rPr lang="en-US" dirty="0" err="1">
                <a:cs typeface="Times New Roman" panose="02020603050405020304" pitchFamily="18" charset="0"/>
              </a:rPr>
              <a:t>khi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thu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nhập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và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biến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số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khác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không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đổi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9257301" y="2095500"/>
            <a:ext cx="1676399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883763" y="25748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i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8532812" y="2819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9752012" y="2819400"/>
            <a:ext cx="0" cy="19811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8532812" y="3810000"/>
            <a:ext cx="193100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0437812" y="3733799"/>
            <a:ext cx="0" cy="10667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549418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752012" y="24193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0438237" y="340718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9142412" y="1676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MD</a:t>
            </a:r>
          </a:p>
        </p:txBody>
      </p: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8151812" y="1295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8062930" y="350519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10215075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11125551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532812" y="1524000"/>
            <a:ext cx="0" cy="327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532812" y="4800600"/>
            <a:ext cx="28575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705146" y="2933700"/>
            <a:ext cx="0" cy="80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891729" y="4571999"/>
            <a:ext cx="472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85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451710"/>
            <a:ext cx="10157354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2. THỊ TRƯỜNG TIỀN TỆ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799" y="1493008"/>
            <a:ext cx="5495813" cy="41580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/>
              <a:t>2.1. Cầu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/>
              <a:t>tệ</a:t>
            </a:r>
            <a:endParaRPr lang="en-US" b="1" dirty="0"/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2"/>
              <a:buChar char="v"/>
            </a:pP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(MD)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dirty="0">
                <a:cs typeface="Times New Roman" panose="02020603050405020304" pitchFamily="18" charset="0"/>
              </a:rPr>
              <a:t>Trường hợp 2: Dịch chuyển đường MD, nếu lãi suất không đổi, thu nhập và các biến số khác thay đổi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vi-VN" dirty="0">
              <a:cs typeface="Times New Roman" panose="02020603050405020304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8466085" y="2441640"/>
            <a:ext cx="1905000" cy="23022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788889" y="126421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" panose="020B7200000000000000" pitchFamily="34" charset="0"/>
              </a:rPr>
              <a:t>  </a:t>
            </a:r>
            <a:r>
              <a:rPr lang="en-US" sz="2400">
                <a:latin typeface=".VnTime" panose="020B7200000000000000" pitchFamily="34" charset="0"/>
              </a:rPr>
              <a:t>i           </a:t>
            </a:r>
            <a:r>
              <a:rPr lang="en-US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9392057" y="3524725"/>
            <a:ext cx="0" cy="15580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8298937" y="3579255"/>
            <a:ext cx="109312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10256785" y="3524725"/>
            <a:ext cx="0" cy="155809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9113785" y="515902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M</a:t>
            </a:r>
            <a:r>
              <a:rPr lang="en-US" sz="2400" baseline="-25000">
                <a:latin typeface=".VnTime" panose="020B7200000000000000" pitchFamily="34" charset="0"/>
              </a:rPr>
              <a:t>1</a:t>
            </a:r>
            <a:r>
              <a:rPr lang="en-US" sz="2400">
                <a:latin typeface=".VnTime" panose="020B7200000000000000" pitchFamily="34" charset="0"/>
              </a:rPr>
              <a:t>   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8511" y="204703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50000"/>
              </a:spcBef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0066285" y="514880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M</a:t>
            </a:r>
            <a:r>
              <a:rPr lang="en-US" sz="2400" baseline="-25000">
                <a:latin typeface=".VnTime" panose="020B7200000000000000" pitchFamily="34" charset="0"/>
              </a:rPr>
              <a:t>2</a:t>
            </a: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1142558" y="515902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8885185" y="2667000"/>
            <a:ext cx="392676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304212" y="1458213"/>
            <a:ext cx="0" cy="36246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304212" y="5082823"/>
            <a:ext cx="32004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9237558" y="2341935"/>
            <a:ext cx="1905000" cy="230228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7788889" y="328389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.VnTime" panose="020B7200000000000000" pitchFamily="34" charset="0"/>
              </a:rPr>
              <a:t>  </a:t>
            </a:r>
            <a:r>
              <a:rPr lang="en-US" sz="2400">
                <a:latin typeface=".VnTime" panose="020B7200000000000000" pitchFamily="34" charset="0"/>
              </a:rPr>
              <a:t>i</a:t>
            </a:r>
            <a:r>
              <a:rPr lang="en-US" sz="2400" baseline="-25000">
                <a:latin typeface=".VnTime" panose="020B7200000000000000" pitchFamily="34" charset="0"/>
              </a:rPr>
              <a:t>0</a:t>
            </a:r>
            <a:r>
              <a:rPr lang="en-US" sz="2400">
                <a:latin typeface=".VnTime" panose="020B7200000000000000" pitchFamily="34" charset="0"/>
              </a:rPr>
              <a:t>          </a:t>
            </a:r>
            <a:r>
              <a:rPr lang="en-US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9351856" y="2022456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5000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9402280" y="3579255"/>
            <a:ext cx="85450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61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30" grpId="0"/>
      <p:bldP spid="33" grpId="0"/>
      <p:bldP spid="34" grpId="0"/>
      <p:bldP spid="35" grpId="0" animBg="1"/>
      <p:bldP spid="36" grpId="0" animBg="1"/>
      <p:bldP spid="39" grpId="0"/>
      <p:bldP spid="40" grpId="0"/>
      <p:bldP spid="19" grpId="0" animBg="1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1782</Words>
  <Application>Microsoft Office PowerPoint</Application>
  <PresentationFormat>Custom</PresentationFormat>
  <Paragraphs>387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.VnTime</vt:lpstr>
      <vt:lpstr>.VnTimeH</vt:lpstr>
      <vt:lpstr>Arial</vt:lpstr>
      <vt:lpstr>Cambria Math</vt:lpstr>
      <vt:lpstr>Century Gothic</vt:lpstr>
      <vt:lpstr>Courier New</vt:lpstr>
      <vt:lpstr>Symbol</vt:lpstr>
      <vt:lpstr>Tahoma</vt:lpstr>
      <vt:lpstr>Times New Roman</vt:lpstr>
      <vt:lpstr>Wingdings</vt:lpstr>
      <vt:lpstr>Wingdings 3</vt:lpstr>
      <vt:lpstr>Books 16x9</vt:lpstr>
      <vt:lpstr>Equation</vt:lpstr>
      <vt:lpstr>CHƯƠNG 5:  TIỀN TỆ VÀ CHÍNH SÁCH TIỀN TỆ</vt:lpstr>
      <vt:lpstr>CHƯƠNG 5: TIỀN TỆ VÀ CHỨC NĂNG CỦA TIỀN TỆ</vt:lpstr>
      <vt:lpstr>1. TIỀN TỆ</vt:lpstr>
      <vt:lpstr>1. TIỀN TỆ</vt:lpstr>
      <vt:lpstr>2. THỊ TRƯỜNG TIỀN TỆ</vt:lpstr>
      <vt:lpstr>2. THỊ TRƯỜNG TIỀN TỆ</vt:lpstr>
      <vt:lpstr>2. THỊ TRƯỜNG TIỀN TỆ</vt:lpstr>
      <vt:lpstr>2. THỊ TRƯỜNG TIỀN TỆ</vt:lpstr>
      <vt:lpstr>2. THỊ TRƯỜNG TIỀN TỆ</vt:lpstr>
      <vt:lpstr>2. THỊ TRƯỜNG TIỀN TỆ</vt:lpstr>
      <vt:lpstr>2. THỊ TRƯỜNG TIỀN TỆ</vt:lpstr>
      <vt:lpstr>2. THỊ TRƯỜNG TIỀN TỆ</vt:lpstr>
      <vt:lpstr>2. THỊ TRƯỜNG TIỀN TỆ</vt:lpstr>
      <vt:lpstr>2. THỊ TRƯỜNG TIỀN TỆ</vt:lpstr>
      <vt:lpstr>3. NGÂN HÀNG THƯƠNG MẠI VÀ KHẢ NĂNG TẠO TIỀN CỦA NGÂN HÀNG THƯƠNG MẠI</vt:lpstr>
      <vt:lpstr>3. NGÂN HÀNG THƯƠNG MẠI VÀ KHẢ NĂNG TẠO TIỀN CỦA NGÂN HÀNG THƯƠNG MẠI</vt:lpstr>
      <vt:lpstr>3. NGÂN HÀNG THƯƠNG MẠI VÀ KHẢ NĂNG TẠO TIỀN CỦA NGÂN HÀNG THƯƠNG MẠI</vt:lpstr>
      <vt:lpstr>3. NGÂN HÀNG THƯƠNG MẠI VÀ KHẢ NĂNG TẠO TIỀN CỦA NGÂN HÀNG THƯƠNG MẠI</vt:lpstr>
      <vt:lpstr>4. NGÂN HÀNG TRUNG ƯƠNG VÀ CHÍNH SÁCH TIỀN TỆ</vt:lpstr>
      <vt:lpstr>4. NGÂN HÀNG TRUNG ƯƠNG VÀ CHÍNH SÁCH TIỀN TỆ</vt:lpstr>
      <vt:lpstr>4. NGÂN HÀNG TRUNG ƯƠNG VÀ CHÍNH SÁCH TIỀN TỆ </vt:lpstr>
      <vt:lpstr>4. NGÂN HÀNG TRUNG ƯƠNG VÀ CHÍNH SÁCH TIỀN TỆ </vt:lpstr>
      <vt:lpstr>4. NGÂN HÀNG TRUNG ƯƠNG VÀ CHÍNH SÁCH TIỀN TỆ </vt:lpstr>
      <vt:lpstr>4. NGÂN HÀNG TRUNG ƯƠNG VÀ CHÍNH SÁCH TIỀN TỆ </vt:lpstr>
      <vt:lpstr>4. NGÂN HÀNG TRUNG ƯƠNG VÀ CHÍNH SÁCH TIỀN TỆ 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  <vt:lpstr>5. MÔ HÌNH IS - LM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2016-07-12T10:57:52Z</dcterms:created>
  <dcterms:modified xsi:type="dcterms:W3CDTF">2020-02-08T08:29:16Z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