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6" r:id="rId4"/>
    <p:sldId id="281" r:id="rId5"/>
    <p:sldId id="299" r:id="rId6"/>
    <p:sldId id="282" r:id="rId7"/>
    <p:sldId id="283" r:id="rId8"/>
    <p:sldId id="290" r:id="rId9"/>
    <p:sldId id="286" r:id="rId10"/>
    <p:sldId id="287" r:id="rId11"/>
    <p:sldId id="288" r:id="rId12"/>
    <p:sldId id="302" r:id="rId13"/>
    <p:sldId id="301" r:id="rId14"/>
    <p:sldId id="289" r:id="rId15"/>
    <p:sldId id="291" r:id="rId16"/>
    <p:sldId id="295" r:id="rId17"/>
    <p:sldId id="292" r:id="rId18"/>
    <p:sldId id="293" r:id="rId19"/>
    <p:sldId id="296" r:id="rId20"/>
    <p:sldId id="297" r:id="rId21"/>
    <p:sldId id="298" r:id="rId22"/>
    <p:sldId id="300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1" d="100"/>
          <a:sy n="81" d="100"/>
        </p:scale>
        <p:origin x="77" y="8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B74D5-3009-4BF1-B95F-E2718236EF0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4EE83-E184-4108-95DD-39CD3F583871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Tổng cầu (AD)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30CB7-DEB6-44D2-9241-E94AA2C2E665}" type="parTrans" cxnId="{38AA8514-0F32-4210-9D8B-12AE49594762}">
      <dgm:prSet/>
      <dgm:spPr/>
      <dgm:t>
        <a:bodyPr/>
        <a:lstStyle/>
        <a:p>
          <a:endParaRPr lang="en-US"/>
        </a:p>
      </dgm:t>
    </dgm:pt>
    <dgm:pt modelId="{9919321F-1B14-446B-8E74-BC0F2FB60BDD}" type="sibTrans" cxnId="{38AA8514-0F32-4210-9D8B-12AE49594762}">
      <dgm:prSet/>
      <dgm:spPr/>
      <dgm:t>
        <a:bodyPr/>
        <a:lstStyle/>
        <a:p>
          <a:endParaRPr lang="en-US"/>
        </a:p>
      </dgm:t>
    </dgm:pt>
    <dgm:pt modelId="{C2D9EEE7-6681-4375-9145-FEA6E1E00D11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Tổng cung (AS)</a:t>
          </a:r>
        </a:p>
        <a:p>
          <a:pPr algn="just" rtl="0">
            <a:lnSpc>
              <a:spcPct val="150000"/>
            </a:lnSpc>
          </a:pPr>
          <a:r>
            <a:rPr lang="en-US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2.1. Thị trường lao động</a:t>
          </a:r>
        </a:p>
        <a:p>
          <a:pPr algn="just" rtl="0">
            <a:lnSpc>
              <a:spcPct val="150000"/>
            </a:lnSpc>
          </a:pPr>
          <a:r>
            <a:rPr lang="en-US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2.2. Tổng cung (AS)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1ADDB-F399-4F13-89DC-22C5736FD4EB}" type="parTrans" cxnId="{6B7D917B-82FA-4FC0-94FC-0E17EF00A8E1}">
      <dgm:prSet/>
      <dgm:spPr/>
      <dgm:t>
        <a:bodyPr/>
        <a:lstStyle/>
        <a:p>
          <a:endParaRPr lang="en-US"/>
        </a:p>
      </dgm:t>
    </dgm:pt>
    <dgm:pt modelId="{6421E2B5-ACEF-4E45-A642-927E339224D2}" type="sibTrans" cxnId="{6B7D917B-82FA-4FC0-94FC-0E17EF00A8E1}">
      <dgm:prSet/>
      <dgm:spPr/>
      <dgm:t>
        <a:bodyPr/>
        <a:lstStyle/>
        <a:p>
          <a:endParaRPr lang="en-US"/>
        </a:p>
      </dgm:t>
    </dgm:pt>
    <dgm:pt modelId="{189C5F14-9034-4469-AF55-AC70F0570D6F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Cân bằng </a:t>
          </a:r>
        </a:p>
        <a:p>
          <a:pPr rtl="0">
            <a:lnSpc>
              <a:spcPct val="150000"/>
            </a:lnSpc>
          </a:pPr>
          <a:r>
            <a:rPr 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kinh tế vĩ mô</a:t>
          </a:r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BEA11-3656-472E-8BF9-D86A3BBF99F2}" type="parTrans" cxnId="{F263C68D-4D0D-4587-8FEE-8200B9F6B214}">
      <dgm:prSet/>
      <dgm:spPr/>
      <dgm:t>
        <a:bodyPr/>
        <a:lstStyle/>
        <a:p>
          <a:endParaRPr lang="en-US"/>
        </a:p>
      </dgm:t>
    </dgm:pt>
    <dgm:pt modelId="{B94B2B7D-F00C-43EA-87F1-60CE362F1B2B}" type="sibTrans" cxnId="{F263C68D-4D0D-4587-8FEE-8200B9F6B214}">
      <dgm:prSet/>
      <dgm:spPr/>
      <dgm:t>
        <a:bodyPr/>
        <a:lstStyle/>
        <a:p>
          <a:endParaRPr lang="en-US"/>
        </a:p>
      </dgm:t>
    </dgm:pt>
    <dgm:pt modelId="{953FEAFA-E855-429D-9F69-A471ADAAEF42}" type="pres">
      <dgm:prSet presAssocID="{ECBB74D5-3009-4BF1-B95F-E2718236EF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811FA-CCF3-428B-9853-88C5D55662C7}" type="pres">
      <dgm:prSet presAssocID="{ECBB74D5-3009-4BF1-B95F-E2718236EF09}" presName="arrow" presStyleLbl="bgShp" presStyleIdx="0" presStyleCnt="1"/>
      <dgm:spPr/>
    </dgm:pt>
    <dgm:pt modelId="{D11AF630-D705-4FDF-8A7E-0D810D9FDA56}" type="pres">
      <dgm:prSet presAssocID="{ECBB74D5-3009-4BF1-B95F-E2718236EF09}" presName="points" presStyleCnt="0"/>
      <dgm:spPr/>
    </dgm:pt>
    <dgm:pt modelId="{F77B985D-21A6-43CF-93E0-658C1794792C}" type="pres">
      <dgm:prSet presAssocID="{D184EE83-E184-4108-95DD-39CD3F583871}" presName="compositeA" presStyleCnt="0"/>
      <dgm:spPr/>
    </dgm:pt>
    <dgm:pt modelId="{40565D17-1DF9-4E65-9C0C-B57B2D64AA19}" type="pres">
      <dgm:prSet presAssocID="{D184EE83-E184-4108-95DD-39CD3F58387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D066D-A00C-417B-9E9F-22E081FA1BD3}" type="pres">
      <dgm:prSet presAssocID="{D184EE83-E184-4108-95DD-39CD3F583871}" presName="circleA" presStyleLbl="node1" presStyleIdx="0" presStyleCnt="3"/>
      <dgm:spPr/>
    </dgm:pt>
    <dgm:pt modelId="{2369988A-F83D-468E-8B05-05B552DDB68C}" type="pres">
      <dgm:prSet presAssocID="{D184EE83-E184-4108-95DD-39CD3F583871}" presName="spaceA" presStyleCnt="0"/>
      <dgm:spPr/>
    </dgm:pt>
    <dgm:pt modelId="{07EA35DC-FB90-4808-97C3-6DCF646E41EE}" type="pres">
      <dgm:prSet presAssocID="{9919321F-1B14-446B-8E74-BC0F2FB60BDD}" presName="space" presStyleCnt="0"/>
      <dgm:spPr/>
    </dgm:pt>
    <dgm:pt modelId="{3FBB20A4-DE01-4FB8-BF3B-9DDB1E913767}" type="pres">
      <dgm:prSet presAssocID="{C2D9EEE7-6681-4375-9145-FEA6E1E00D11}" presName="compositeB" presStyleCnt="0"/>
      <dgm:spPr/>
    </dgm:pt>
    <dgm:pt modelId="{0BB8A3A5-006D-4748-A76E-EDBED1ECBF79}" type="pres">
      <dgm:prSet presAssocID="{C2D9EEE7-6681-4375-9145-FEA6E1E00D11}" presName="textB" presStyleLbl="revTx" presStyleIdx="1" presStyleCnt="3" custScaleX="166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335DB-6604-4521-BF2E-D919AA378F0A}" type="pres">
      <dgm:prSet presAssocID="{C2D9EEE7-6681-4375-9145-FEA6E1E00D11}" presName="circleB" presStyleLbl="node1" presStyleIdx="1" presStyleCnt="3"/>
      <dgm:spPr/>
    </dgm:pt>
    <dgm:pt modelId="{524C096E-59D8-436C-8DC6-975DBFFA8622}" type="pres">
      <dgm:prSet presAssocID="{C2D9EEE7-6681-4375-9145-FEA6E1E00D11}" presName="spaceB" presStyleCnt="0"/>
      <dgm:spPr/>
    </dgm:pt>
    <dgm:pt modelId="{358A3B80-8228-4FC2-B259-9FE378F4A9EA}" type="pres">
      <dgm:prSet presAssocID="{6421E2B5-ACEF-4E45-A642-927E339224D2}" presName="space" presStyleCnt="0"/>
      <dgm:spPr/>
    </dgm:pt>
    <dgm:pt modelId="{68AA5AEB-6488-4CD1-A2ED-3ADB2C4F609C}" type="pres">
      <dgm:prSet presAssocID="{189C5F14-9034-4469-AF55-AC70F0570D6F}" presName="compositeA" presStyleCnt="0"/>
      <dgm:spPr/>
    </dgm:pt>
    <dgm:pt modelId="{E1F4172B-5C52-4162-B227-F65E09C049FC}" type="pres">
      <dgm:prSet presAssocID="{189C5F14-9034-4469-AF55-AC70F0570D6F}" presName="textA" presStyleLbl="revTx" presStyleIdx="2" presStyleCnt="3" custScaleX="132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FAC3-26DA-4DD9-8CD6-5BC8F478B135}" type="pres">
      <dgm:prSet presAssocID="{189C5F14-9034-4469-AF55-AC70F0570D6F}" presName="circleA" presStyleLbl="node1" presStyleIdx="2" presStyleCnt="3"/>
      <dgm:spPr/>
    </dgm:pt>
    <dgm:pt modelId="{D900661E-1E19-4F6F-96B0-9E6ADBB841B8}" type="pres">
      <dgm:prSet presAssocID="{189C5F14-9034-4469-AF55-AC70F0570D6F}" presName="spaceA" presStyleCnt="0"/>
      <dgm:spPr/>
    </dgm:pt>
  </dgm:ptLst>
  <dgm:cxnLst>
    <dgm:cxn modelId="{660D00D2-BDA7-42A3-B957-2DBB60596D7B}" type="presOf" srcId="{C2D9EEE7-6681-4375-9145-FEA6E1E00D11}" destId="{0BB8A3A5-006D-4748-A76E-EDBED1ECBF79}" srcOrd="0" destOrd="0" presId="urn:microsoft.com/office/officeart/2005/8/layout/hProcess11"/>
    <dgm:cxn modelId="{C68A74C4-5E34-4734-B1E1-9BF288F0239F}" type="presOf" srcId="{189C5F14-9034-4469-AF55-AC70F0570D6F}" destId="{E1F4172B-5C52-4162-B227-F65E09C049FC}" srcOrd="0" destOrd="0" presId="urn:microsoft.com/office/officeart/2005/8/layout/hProcess11"/>
    <dgm:cxn modelId="{0C153453-A8AA-4140-BF59-5C5E02B20C58}" type="presOf" srcId="{ECBB74D5-3009-4BF1-B95F-E2718236EF09}" destId="{953FEAFA-E855-429D-9F69-A471ADAAEF42}" srcOrd="0" destOrd="0" presId="urn:microsoft.com/office/officeart/2005/8/layout/hProcess11"/>
    <dgm:cxn modelId="{F263C68D-4D0D-4587-8FEE-8200B9F6B214}" srcId="{ECBB74D5-3009-4BF1-B95F-E2718236EF09}" destId="{189C5F14-9034-4469-AF55-AC70F0570D6F}" srcOrd="2" destOrd="0" parTransId="{4CCBEA11-3656-472E-8BF9-D86A3BBF99F2}" sibTransId="{B94B2B7D-F00C-43EA-87F1-60CE362F1B2B}"/>
    <dgm:cxn modelId="{1EDD0247-2A28-4B6D-8061-569AAD593488}" type="presOf" srcId="{D184EE83-E184-4108-95DD-39CD3F583871}" destId="{40565D17-1DF9-4E65-9C0C-B57B2D64AA19}" srcOrd="0" destOrd="0" presId="urn:microsoft.com/office/officeart/2005/8/layout/hProcess11"/>
    <dgm:cxn modelId="{38AA8514-0F32-4210-9D8B-12AE49594762}" srcId="{ECBB74D5-3009-4BF1-B95F-E2718236EF09}" destId="{D184EE83-E184-4108-95DD-39CD3F583871}" srcOrd="0" destOrd="0" parTransId="{13C30CB7-DEB6-44D2-9241-E94AA2C2E665}" sibTransId="{9919321F-1B14-446B-8E74-BC0F2FB60BDD}"/>
    <dgm:cxn modelId="{6B7D917B-82FA-4FC0-94FC-0E17EF00A8E1}" srcId="{ECBB74D5-3009-4BF1-B95F-E2718236EF09}" destId="{C2D9EEE7-6681-4375-9145-FEA6E1E00D11}" srcOrd="1" destOrd="0" parTransId="{1C41ADDB-F399-4F13-89DC-22C5736FD4EB}" sibTransId="{6421E2B5-ACEF-4E45-A642-927E339224D2}"/>
    <dgm:cxn modelId="{330846AA-14C2-4A8C-BB56-24AE6BD375E4}" type="presParOf" srcId="{953FEAFA-E855-429D-9F69-A471ADAAEF42}" destId="{087811FA-CCF3-428B-9853-88C5D55662C7}" srcOrd="0" destOrd="0" presId="urn:microsoft.com/office/officeart/2005/8/layout/hProcess11"/>
    <dgm:cxn modelId="{2AE6E732-0812-4C58-895B-C4829F8053C4}" type="presParOf" srcId="{953FEAFA-E855-429D-9F69-A471ADAAEF42}" destId="{D11AF630-D705-4FDF-8A7E-0D810D9FDA56}" srcOrd="1" destOrd="0" presId="urn:microsoft.com/office/officeart/2005/8/layout/hProcess11"/>
    <dgm:cxn modelId="{7F6DACA6-564A-45DB-9783-0152D1BB41E5}" type="presParOf" srcId="{D11AF630-D705-4FDF-8A7E-0D810D9FDA56}" destId="{F77B985D-21A6-43CF-93E0-658C1794792C}" srcOrd="0" destOrd="0" presId="urn:microsoft.com/office/officeart/2005/8/layout/hProcess11"/>
    <dgm:cxn modelId="{FDCCD8FD-9972-4C96-8DF1-E430E2C06145}" type="presParOf" srcId="{F77B985D-21A6-43CF-93E0-658C1794792C}" destId="{40565D17-1DF9-4E65-9C0C-B57B2D64AA19}" srcOrd="0" destOrd="0" presId="urn:microsoft.com/office/officeart/2005/8/layout/hProcess11"/>
    <dgm:cxn modelId="{47650858-BA2E-4367-AB6C-70A4F787CB07}" type="presParOf" srcId="{F77B985D-21A6-43CF-93E0-658C1794792C}" destId="{F1DD066D-A00C-417B-9E9F-22E081FA1BD3}" srcOrd="1" destOrd="0" presId="urn:microsoft.com/office/officeart/2005/8/layout/hProcess11"/>
    <dgm:cxn modelId="{4D15FBE9-A63E-4432-8F19-0CCC41C3EB48}" type="presParOf" srcId="{F77B985D-21A6-43CF-93E0-658C1794792C}" destId="{2369988A-F83D-468E-8B05-05B552DDB68C}" srcOrd="2" destOrd="0" presId="urn:microsoft.com/office/officeart/2005/8/layout/hProcess11"/>
    <dgm:cxn modelId="{DDE84608-DC75-479A-BB23-FF823C876C76}" type="presParOf" srcId="{D11AF630-D705-4FDF-8A7E-0D810D9FDA56}" destId="{07EA35DC-FB90-4808-97C3-6DCF646E41EE}" srcOrd="1" destOrd="0" presId="urn:microsoft.com/office/officeart/2005/8/layout/hProcess11"/>
    <dgm:cxn modelId="{CDFADB3F-DA1D-43E1-ABFC-6EAD8628D881}" type="presParOf" srcId="{D11AF630-D705-4FDF-8A7E-0D810D9FDA56}" destId="{3FBB20A4-DE01-4FB8-BF3B-9DDB1E913767}" srcOrd="2" destOrd="0" presId="urn:microsoft.com/office/officeart/2005/8/layout/hProcess11"/>
    <dgm:cxn modelId="{9A1060F8-3C9B-4F66-8D59-C32108F8A48F}" type="presParOf" srcId="{3FBB20A4-DE01-4FB8-BF3B-9DDB1E913767}" destId="{0BB8A3A5-006D-4748-A76E-EDBED1ECBF79}" srcOrd="0" destOrd="0" presId="urn:microsoft.com/office/officeart/2005/8/layout/hProcess11"/>
    <dgm:cxn modelId="{16D107F6-7F7B-450C-8963-73083E23549E}" type="presParOf" srcId="{3FBB20A4-DE01-4FB8-BF3B-9DDB1E913767}" destId="{AA4335DB-6604-4521-BF2E-D919AA378F0A}" srcOrd="1" destOrd="0" presId="urn:microsoft.com/office/officeart/2005/8/layout/hProcess11"/>
    <dgm:cxn modelId="{DCD92AA9-7C22-400E-8C74-4A2CF378F27A}" type="presParOf" srcId="{3FBB20A4-DE01-4FB8-BF3B-9DDB1E913767}" destId="{524C096E-59D8-436C-8DC6-975DBFFA8622}" srcOrd="2" destOrd="0" presId="urn:microsoft.com/office/officeart/2005/8/layout/hProcess11"/>
    <dgm:cxn modelId="{DD261C54-2293-4239-869E-72B73607FA48}" type="presParOf" srcId="{D11AF630-D705-4FDF-8A7E-0D810D9FDA56}" destId="{358A3B80-8228-4FC2-B259-9FE378F4A9EA}" srcOrd="3" destOrd="0" presId="urn:microsoft.com/office/officeart/2005/8/layout/hProcess11"/>
    <dgm:cxn modelId="{ECBCEAAA-C7D5-4DFE-8EFD-C0CED72805FD}" type="presParOf" srcId="{D11AF630-D705-4FDF-8A7E-0D810D9FDA56}" destId="{68AA5AEB-6488-4CD1-A2ED-3ADB2C4F609C}" srcOrd="4" destOrd="0" presId="urn:microsoft.com/office/officeart/2005/8/layout/hProcess11"/>
    <dgm:cxn modelId="{677BF119-BF6E-469B-9FD5-4D3FF686EB83}" type="presParOf" srcId="{68AA5AEB-6488-4CD1-A2ED-3ADB2C4F609C}" destId="{E1F4172B-5C52-4162-B227-F65E09C049FC}" srcOrd="0" destOrd="0" presId="urn:microsoft.com/office/officeart/2005/8/layout/hProcess11"/>
    <dgm:cxn modelId="{015E4090-B995-4D09-9D77-D589C5E65B90}" type="presParOf" srcId="{68AA5AEB-6488-4CD1-A2ED-3ADB2C4F609C}" destId="{115EFAC3-26DA-4DD9-8CD6-5BC8F478B135}" srcOrd="1" destOrd="0" presId="urn:microsoft.com/office/officeart/2005/8/layout/hProcess11"/>
    <dgm:cxn modelId="{F73425B7-006F-48E4-B0AE-225719252875}" type="presParOf" srcId="{68AA5AEB-6488-4CD1-A2ED-3ADB2C4F609C}" destId="{D900661E-1E19-4F6F-96B0-9E6ADBB841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811FA-CCF3-428B-9853-88C5D55662C7}">
      <dsp:nvSpPr>
        <dsp:cNvPr id="0" name=""/>
        <dsp:cNvSpPr/>
      </dsp:nvSpPr>
      <dsp:spPr>
        <a:xfrm>
          <a:off x="0" y="1463040"/>
          <a:ext cx="11201399" cy="19507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65D17-1DF9-4E65-9C0C-B57B2D64AA19}">
      <dsp:nvSpPr>
        <dsp:cNvPr id="0" name=""/>
        <dsp:cNvSpPr/>
      </dsp:nvSpPr>
      <dsp:spPr>
        <a:xfrm>
          <a:off x="688" y="0"/>
          <a:ext cx="2458783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Tổng cầu (AD)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8" y="0"/>
        <a:ext cx="2458783" cy="1950720"/>
      </dsp:txXfrm>
    </dsp:sp>
    <dsp:sp modelId="{F1DD066D-A00C-417B-9E9F-22E081FA1BD3}">
      <dsp:nvSpPr>
        <dsp:cNvPr id="0" name=""/>
        <dsp:cNvSpPr/>
      </dsp:nvSpPr>
      <dsp:spPr>
        <a:xfrm>
          <a:off x="986240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8A3A5-006D-4748-A76E-EDBED1ECBF79}">
      <dsp:nvSpPr>
        <dsp:cNvPr id="0" name=""/>
        <dsp:cNvSpPr/>
      </dsp:nvSpPr>
      <dsp:spPr>
        <a:xfrm>
          <a:off x="2582411" y="2926080"/>
          <a:ext cx="4105529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just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Tổng cung (AS)</a:t>
          </a:r>
        </a:p>
        <a:p>
          <a:pPr lvl="0" algn="just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2.1. Thị trường lao động</a:t>
          </a:r>
        </a:p>
        <a:p>
          <a:pPr lvl="0" algn="just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2.2. Tổng cung (AS)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2411" y="2926080"/>
        <a:ext cx="4105529" cy="1950720"/>
      </dsp:txXfrm>
    </dsp:sp>
    <dsp:sp modelId="{AA4335DB-6604-4521-BF2E-D919AA378F0A}">
      <dsp:nvSpPr>
        <dsp:cNvPr id="0" name=""/>
        <dsp:cNvSpPr/>
      </dsp:nvSpPr>
      <dsp:spPr>
        <a:xfrm>
          <a:off x="4391336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4172B-5C52-4162-B227-F65E09C049FC}">
      <dsp:nvSpPr>
        <dsp:cNvPr id="0" name=""/>
        <dsp:cNvSpPr/>
      </dsp:nvSpPr>
      <dsp:spPr>
        <a:xfrm>
          <a:off x="6810880" y="0"/>
          <a:ext cx="326969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Cân bằng </a:t>
          </a:r>
        </a:p>
        <a:p>
          <a:pPr lvl="0" algn="ctr" defTabSz="12446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kinh tế vĩ mô</a:t>
          </a:r>
          <a:endParaRPr lang="en-US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0880" y="0"/>
        <a:ext cx="3269690" cy="1950720"/>
      </dsp:txXfrm>
    </dsp:sp>
    <dsp:sp modelId="{115EFAC3-26DA-4DD9-8CD6-5BC8F478B135}">
      <dsp:nvSpPr>
        <dsp:cNvPr id="0" name=""/>
        <dsp:cNvSpPr/>
      </dsp:nvSpPr>
      <dsp:spPr>
        <a:xfrm>
          <a:off x="8201886" y="2194560"/>
          <a:ext cx="487680" cy="487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212" y="1498601"/>
            <a:ext cx="7567745" cy="26161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6: </a:t>
            </a:r>
            <a:b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CUNG – TỔNG CẦU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213" y="4927600"/>
            <a:ext cx="2995744" cy="124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2.2.1.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0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066800"/>
            <a:ext cx="10157354" cy="510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2.2.2.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90563"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mặt định lượng, GDP tiềm năng là mức sản lượng có thể sản xuất ra tại mức chuẩn thấp của tỷ lệ thất nghiệp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 móng của tổng cung là năng lực sản xuất của nền kinh tế hay sản lượng tiềm năng của nó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CPSX ↑, 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CPSX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AS↑=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02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143000"/>
            <a:ext cx="10157354" cy="5029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2.2.3.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đường tổng cung thẳng đứng, sản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 tại mọi mức giá, mức sản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Y* được tạo ra khi các nguồn lực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được sử dụng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của đường tổng cầu tác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tới giá cả, không ảnh hưởng tới sản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97265"/>
              </p:ext>
            </p:extLst>
          </p:nvPr>
        </p:nvGraphicFramePr>
        <p:xfrm>
          <a:off x="3960812" y="2971800"/>
          <a:ext cx="2208212" cy="47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117440" imgH="241200" progId="Equation.3">
                  <p:embed/>
                </p:oleObj>
              </mc:Choice>
              <mc:Fallback>
                <p:oleObj name="Equation" r:id="rId3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2" y="2971800"/>
                        <a:ext cx="2208212" cy="476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523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73733" y="-185367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73733" y="838200"/>
            <a:ext cx="10157354" cy="54007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94222" y="2546839"/>
            <a:ext cx="1905001" cy="533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Đường</a:t>
            </a:r>
            <a:r>
              <a:rPr lang="vi-VN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683625" y="597275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7313612" y="2010353"/>
            <a:ext cx="1600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579812" y="4372553"/>
            <a:ext cx="1371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3579812" y="4372553"/>
            <a:ext cx="1371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265612" y="231515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c 21"/>
          <p:cNvSpPr>
            <a:spLocks/>
          </p:cNvSpPr>
          <p:nvPr/>
        </p:nvSpPr>
        <p:spPr bwMode="auto">
          <a:xfrm flipH="1">
            <a:off x="3198812" y="2162753"/>
            <a:ext cx="1981200" cy="1447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8609012" y="231515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V="1">
            <a:off x="8609012" y="4296353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2817812" y="1629354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932612" y="1705554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2513012" y="4067754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W/P</a:t>
            </a: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3198812" y="490595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334000" y="3610554"/>
            <a:ext cx="531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923212" y="3610554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        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111626" y="5972754"/>
            <a:ext cx="534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L*       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8304212" y="5972754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Y*        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17512" y="5153917"/>
            <a:ext cx="2819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a, Thị trường lao động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0056809" y="4965276"/>
            <a:ext cx="2363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d. Đường tổng cung</a:t>
            </a: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932612" y="399155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7313612" y="490595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38"/>
          <p:cNvSpPr>
            <a:spLocks noChangeShapeType="1"/>
          </p:cNvSpPr>
          <p:nvPr/>
        </p:nvSpPr>
        <p:spPr bwMode="auto">
          <a:xfrm>
            <a:off x="7313612" y="528695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265612" y="1872242"/>
            <a:ext cx="839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F(L)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951412" y="4220154"/>
            <a:ext cx="53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951412" y="5286954"/>
            <a:ext cx="533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8532812" y="4143954"/>
            <a:ext cx="762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6932612" y="4386842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6932612" y="4691642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0"/>
          <p:cNvSpPr txBox="1">
            <a:spLocks noChangeArrowheads="1"/>
          </p:cNvSpPr>
          <p:nvPr/>
        </p:nvSpPr>
        <p:spPr bwMode="auto">
          <a:xfrm>
            <a:off x="6932612" y="5072642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9294812" y="361055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2398712" y="4710010"/>
            <a:ext cx="99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(W/P)*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2741612" y="2146879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Y*</a:t>
            </a: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3198812" y="2315153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5483226" y="5972754"/>
            <a:ext cx="534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      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415904" y="2511653"/>
            <a:ext cx="2363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b. Hàm sản xuất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9218612" y="5972754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Y        </a:t>
            </a:r>
          </a:p>
        </p:txBody>
      </p:sp>
      <p:sp>
        <p:nvSpPr>
          <p:cNvPr id="52" name="Line 59"/>
          <p:cNvSpPr>
            <a:spLocks noChangeShapeType="1"/>
          </p:cNvSpPr>
          <p:nvPr/>
        </p:nvSpPr>
        <p:spPr bwMode="auto">
          <a:xfrm flipV="1">
            <a:off x="7466012" y="467735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198812" y="1798631"/>
            <a:ext cx="0" cy="1811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1"/>
          </p:cNvCxnSpPr>
          <p:nvPr/>
        </p:nvCxnSpPr>
        <p:spPr>
          <a:xfrm>
            <a:off x="3198812" y="3610553"/>
            <a:ext cx="22844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198812" y="4160831"/>
            <a:ext cx="0" cy="1811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98812" y="5972753"/>
            <a:ext cx="22844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313610" y="1798631"/>
            <a:ext cx="0" cy="1811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313610" y="3610553"/>
            <a:ext cx="22844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313610" y="4160831"/>
            <a:ext cx="0" cy="18119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313610" y="5972753"/>
            <a:ext cx="22844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51"/>
          <p:cNvSpPr txBox="1">
            <a:spLocks noChangeArrowheads="1"/>
          </p:cNvSpPr>
          <p:nvPr/>
        </p:nvSpPr>
        <p:spPr bwMode="auto">
          <a:xfrm>
            <a:off x="8951912" y="1760348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17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5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/>
      <p:bldP spid="51" grpId="0"/>
      <p:bldP spid="52" grpId="0" animBg="1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-2286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7429" y="764344"/>
            <a:ext cx="10157354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2.3.3.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8759825" y="642675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7389812" y="2159555"/>
            <a:ext cx="16764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3503612" y="4750355"/>
            <a:ext cx="1371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4189412" y="2540555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c 18"/>
          <p:cNvSpPr>
            <a:spLocks/>
          </p:cNvSpPr>
          <p:nvPr/>
        </p:nvSpPr>
        <p:spPr bwMode="auto">
          <a:xfrm flipH="1">
            <a:off x="3275012" y="2311956"/>
            <a:ext cx="1981200" cy="1446213"/>
          </a:xfrm>
          <a:custGeom>
            <a:avLst/>
            <a:gdLst>
              <a:gd name="G0" fmla="+- 0 0 0"/>
              <a:gd name="G1" fmla="+- 21568 0 0"/>
              <a:gd name="G2" fmla="+- 21600 0 0"/>
              <a:gd name="T0" fmla="*/ 1174 w 21600"/>
              <a:gd name="T1" fmla="*/ 0 h 21568"/>
              <a:gd name="T2" fmla="*/ 21600 w 21600"/>
              <a:gd name="T3" fmla="*/ 21568 h 21568"/>
              <a:gd name="T4" fmla="*/ 0 w 21600"/>
              <a:gd name="T5" fmla="*/ 21568 h 2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68" fill="none" extrusionOk="0">
                <a:moveTo>
                  <a:pt x="1174" y="-1"/>
                </a:moveTo>
                <a:cubicBezTo>
                  <a:pt x="12630" y="623"/>
                  <a:pt x="21600" y="10094"/>
                  <a:pt x="21600" y="21568"/>
                </a:cubicBezTo>
              </a:path>
              <a:path w="21600" h="21568" stroke="0" extrusionOk="0">
                <a:moveTo>
                  <a:pt x="1174" y="-1"/>
                </a:moveTo>
                <a:cubicBezTo>
                  <a:pt x="12630" y="623"/>
                  <a:pt x="21600" y="10094"/>
                  <a:pt x="21600" y="21568"/>
                </a:cubicBezTo>
                <a:lnTo>
                  <a:pt x="0" y="2156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275012" y="2540555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8685212" y="2540555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817812" y="1854756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008812" y="1930956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436812" y="4216955"/>
            <a:ext cx="99218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W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>
            <a:off x="3275012" y="4902755"/>
            <a:ext cx="458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410200" y="3759756"/>
            <a:ext cx="531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81518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036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9371012" y="377404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0402226" y="5151002"/>
            <a:ext cx="1201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Đường tổng cung</a:t>
            </a:r>
            <a:endParaRPr lang="en-US" alt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008812" y="42169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auto">
          <a:xfrm>
            <a:off x="7389812" y="528375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7389812" y="551235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7389812" y="574095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5103812" y="2007156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F(L)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4875212" y="5664756"/>
            <a:ext cx="534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9066212" y="4369356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AS = F(P)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3732212" y="284535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 flipV="1">
            <a:off x="4570412" y="2388155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3275012" y="238815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3275012" y="2845355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>
            <a:off x="8380412" y="284535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8837612" y="2388155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48"/>
          <p:cNvSpPr>
            <a:spLocks/>
          </p:cNvSpPr>
          <p:nvPr/>
        </p:nvSpPr>
        <p:spPr bwMode="auto">
          <a:xfrm flipV="1">
            <a:off x="7999412" y="4445555"/>
            <a:ext cx="1060450" cy="1371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69"/>
              <a:gd name="T1" fmla="*/ 0 h 21600"/>
              <a:gd name="T2" fmla="*/ 21469 w 21469"/>
              <a:gd name="T3" fmla="*/ 19225 h 21600"/>
              <a:gd name="T4" fmla="*/ 0 w 214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9" h="21600" fill="none" extrusionOk="0">
                <a:moveTo>
                  <a:pt x="0" y="0"/>
                </a:moveTo>
                <a:cubicBezTo>
                  <a:pt x="11010" y="0"/>
                  <a:pt x="20258" y="8281"/>
                  <a:pt x="21469" y="19224"/>
                </a:cubicBezTo>
              </a:path>
              <a:path w="21469" h="21600" stroke="0" extrusionOk="0">
                <a:moveTo>
                  <a:pt x="0" y="0"/>
                </a:moveTo>
                <a:cubicBezTo>
                  <a:pt x="11010" y="0"/>
                  <a:pt x="20258" y="8281"/>
                  <a:pt x="21469" y="1922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H="1">
            <a:off x="3275013" y="5283755"/>
            <a:ext cx="9128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 flipH="1">
            <a:off x="3275012" y="558855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51"/>
          <p:cNvSpPr>
            <a:spLocks noChangeShapeType="1"/>
          </p:cNvSpPr>
          <p:nvPr/>
        </p:nvSpPr>
        <p:spPr bwMode="auto">
          <a:xfrm flipV="1">
            <a:off x="7542212" y="535995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>
            <a:off x="8456613" y="6045755"/>
            <a:ext cx="30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 flipV="1">
            <a:off x="7542212" y="246435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>
            <a:off x="3808412" y="360735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>
            <a:off x="3427412" y="497895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2513012" y="4744006"/>
            <a:ext cx="91440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2435226" y="5125006"/>
            <a:ext cx="99218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W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2436812" y="5436156"/>
            <a:ext cx="992188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W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40370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44180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9" name="Text Box 62"/>
          <p:cNvSpPr txBox="1">
            <a:spLocks noChangeArrowheads="1"/>
          </p:cNvSpPr>
          <p:nvPr/>
        </p:nvSpPr>
        <p:spPr bwMode="auto">
          <a:xfrm>
            <a:off x="5414475" y="6284082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8456612" y="625848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87614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9371012" y="627435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633313" y="243713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Hàm sản xuất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10254328" y="2590323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45</a:t>
            </a:r>
            <a:r>
              <a:rPr lang="en-US" altLang="en-US" sz="18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71"/>
          <p:cNvSpPr txBox="1">
            <a:spLocks noChangeArrowheads="1"/>
          </p:cNvSpPr>
          <p:nvPr/>
        </p:nvSpPr>
        <p:spPr bwMode="auto">
          <a:xfrm>
            <a:off x="700885" y="4801840"/>
            <a:ext cx="1325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 cầu lao động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7008812" y="499324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7008812" y="529804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74"/>
          <p:cNvSpPr txBox="1">
            <a:spLocks noChangeArrowheads="1"/>
          </p:cNvSpPr>
          <p:nvPr/>
        </p:nvSpPr>
        <p:spPr bwMode="auto">
          <a:xfrm>
            <a:off x="7008812" y="560284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9111325" y="1978561"/>
            <a:ext cx="6406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1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9" idx="1"/>
          </p:cNvCxnSpPr>
          <p:nvPr/>
        </p:nvCxnSpPr>
        <p:spPr>
          <a:xfrm flipV="1">
            <a:off x="3275012" y="2007155"/>
            <a:ext cx="0" cy="175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275012" y="3733800"/>
            <a:ext cx="2190353" cy="21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331766" y="4538464"/>
            <a:ext cx="0" cy="175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331766" y="6265109"/>
            <a:ext cx="2190353" cy="21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361435" y="2034061"/>
            <a:ext cx="0" cy="175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7361435" y="3760706"/>
            <a:ext cx="2190353" cy="21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325338" y="4571522"/>
            <a:ext cx="0" cy="17510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7325338" y="6298167"/>
            <a:ext cx="2190353" cy="21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17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053545"/>
            <a:ext cx="10157354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dáng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cung</a:t>
            </a:r>
            <a:endParaRPr lang="en-US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2.3.2.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ngang</a:t>
            </a:r>
            <a:endParaRPr lang="en-US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Keynes,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8988425" y="5730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780213" y="461645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99213" y="362585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61113" y="2824957"/>
            <a:ext cx="687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904413" y="545465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7694613" y="46164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456613" y="461645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7313613" y="40830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847013" y="53022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694613" y="424973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456613" y="4249738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32813" y="5013325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8990013" y="493553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AD’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361113" y="4249738"/>
            <a:ext cx="762000" cy="3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9294813" y="4387850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7085013" y="4022725"/>
            <a:ext cx="14478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7161212" y="3429000"/>
            <a:ext cx="1905001" cy="173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7466013" y="5470525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Y1</a:t>
            </a: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8228013" y="5484813"/>
            <a:ext cx="4667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Y2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80213" y="5454650"/>
            <a:ext cx="33909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780213" y="3092450"/>
            <a:ext cx="0" cy="23780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7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5" grpId="0" animBg="1"/>
      <p:bldP spid="8" grpId="0" animBg="1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2.3.3.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 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ì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tiền lương cứng nhắc	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tổng cung ngắn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247388"/>
              </p:ext>
            </p:extLst>
          </p:nvPr>
        </p:nvGraphicFramePr>
        <p:xfrm>
          <a:off x="3732212" y="5334000"/>
          <a:ext cx="4572000" cy="50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2082600" imgH="228600" progId="Equation.DSMT4">
                  <p:embed/>
                </p:oleObj>
              </mc:Choice>
              <mc:Fallback>
                <p:oleObj name="Equation" r:id="rId3" imgW="2082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2212" y="5334000"/>
                        <a:ext cx="4572000" cy="50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773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371600"/>
            <a:ext cx="10157354" cy="4800600"/>
          </a:xfrm>
        </p:spPr>
        <p:txBody>
          <a:bodyPr>
            <a:noAutofit/>
          </a:bodyPr>
          <a:lstStyle/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Di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700"/>
              </a:lnSpc>
              <a:spcBef>
                <a:spcPts val="600"/>
              </a:spcBef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58139"/>
              </p:ext>
            </p:extLst>
          </p:nvPr>
        </p:nvGraphicFramePr>
        <p:xfrm>
          <a:off x="1370012" y="2209800"/>
          <a:ext cx="10058400" cy="4206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25879"/>
                <a:gridCol w="5735276"/>
                <a:gridCol w="3497245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chuyển đường AS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&gt; Y*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&lt; Y*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Lạm phát dự kiến tăng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lương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 sốc cung ứng tích cực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 sốc cung ứng tiêu cực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057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CÂN BẰNG KINH TẾ VĨ MÔ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856412" y="1447800"/>
            <a:ext cx="0" cy="3276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56412" y="4724400"/>
            <a:ext cx="3581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187878" y="1990846"/>
            <a:ext cx="2384385" cy="2384384"/>
          </a:xfrm>
          <a:custGeom>
            <a:avLst/>
            <a:gdLst>
              <a:gd name="connsiteX0" fmla="*/ 0 w 2384385"/>
              <a:gd name="connsiteY0" fmla="*/ 0 h 2384384"/>
              <a:gd name="connsiteX1" fmla="*/ 949125 w 2384385"/>
              <a:gd name="connsiteY1" fmla="*/ 1713053 h 2384384"/>
              <a:gd name="connsiteX2" fmla="*/ 2384385 w 2384385"/>
              <a:gd name="connsiteY2" fmla="*/ 2384384 h 238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2384384">
                <a:moveTo>
                  <a:pt x="0" y="0"/>
                </a:moveTo>
                <a:cubicBezTo>
                  <a:pt x="275864" y="657828"/>
                  <a:pt x="551728" y="1315656"/>
                  <a:pt x="949125" y="1713053"/>
                </a:cubicBezTo>
                <a:cubicBezTo>
                  <a:pt x="1346522" y="2110450"/>
                  <a:pt x="1865453" y="2247417"/>
                  <a:pt x="2384385" y="2384384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65671" y="2037144"/>
            <a:ext cx="1666754" cy="2314937"/>
          </a:xfrm>
          <a:custGeom>
            <a:avLst/>
            <a:gdLst>
              <a:gd name="connsiteX0" fmla="*/ 0 w 1666754"/>
              <a:gd name="connsiteY0" fmla="*/ 2314937 h 2314937"/>
              <a:gd name="connsiteX1" fmla="*/ 856526 w 1666754"/>
              <a:gd name="connsiteY1" fmla="*/ 1921398 h 2314937"/>
              <a:gd name="connsiteX2" fmla="*/ 1666754 w 1666754"/>
              <a:gd name="connsiteY2" fmla="*/ 0 h 2314937"/>
              <a:gd name="connsiteX3" fmla="*/ 1666754 w 1666754"/>
              <a:gd name="connsiteY3" fmla="*/ 0 h 23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754" h="2314937">
                <a:moveTo>
                  <a:pt x="0" y="2314937"/>
                </a:moveTo>
                <a:cubicBezTo>
                  <a:pt x="289367" y="2311079"/>
                  <a:pt x="578734" y="2307221"/>
                  <a:pt x="856526" y="1921398"/>
                </a:cubicBezTo>
                <a:cubicBezTo>
                  <a:pt x="1134318" y="1535575"/>
                  <a:pt x="1666754" y="0"/>
                  <a:pt x="1666754" y="0"/>
                </a:cubicBezTo>
                <a:lnTo>
                  <a:pt x="1666754" y="0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863818" y="1687974"/>
            <a:ext cx="2384385" cy="2384384"/>
          </a:xfrm>
          <a:custGeom>
            <a:avLst/>
            <a:gdLst>
              <a:gd name="connsiteX0" fmla="*/ 0 w 2384385"/>
              <a:gd name="connsiteY0" fmla="*/ 0 h 2384384"/>
              <a:gd name="connsiteX1" fmla="*/ 949125 w 2384385"/>
              <a:gd name="connsiteY1" fmla="*/ 1713053 h 2384384"/>
              <a:gd name="connsiteX2" fmla="*/ 2384385 w 2384385"/>
              <a:gd name="connsiteY2" fmla="*/ 2384384 h 238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85" h="2384384">
                <a:moveTo>
                  <a:pt x="0" y="0"/>
                </a:moveTo>
                <a:cubicBezTo>
                  <a:pt x="275864" y="657828"/>
                  <a:pt x="551728" y="1315656"/>
                  <a:pt x="949125" y="1713053"/>
                </a:cubicBezTo>
                <a:cubicBezTo>
                  <a:pt x="1346522" y="2110450"/>
                  <a:pt x="1865453" y="2247417"/>
                  <a:pt x="2384385" y="2384384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647112" y="2241630"/>
            <a:ext cx="0" cy="2514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99212" y="1371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36688" y="472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3343" y="4756230"/>
            <a:ext cx="59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Y*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438" y="4748794"/>
            <a:ext cx="59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361229" y="3893980"/>
            <a:ext cx="18841" cy="8304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6837358" y="3893979"/>
            <a:ext cx="1533291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56412" y="3276599"/>
            <a:ext cx="1828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17303" y="362577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7764" y="301513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09621" y="16733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34"/>
          <p:cNvSpPr txBox="1">
            <a:spLocks noGrp="1"/>
          </p:cNvSpPr>
          <p:nvPr>
            <p:ph idx="1"/>
          </p:nvPr>
        </p:nvSpPr>
        <p:spPr>
          <a:xfrm>
            <a:off x="855882" y="1590040"/>
            <a:ext cx="5291760" cy="353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00210" y="4200259"/>
            <a:ext cx="63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04775" y="3714201"/>
            <a:ext cx="8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AD’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82280" y="1959017"/>
            <a:ext cx="63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770812" y="2624557"/>
            <a:ext cx="404062" cy="17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106953" y="3365789"/>
            <a:ext cx="0" cy="454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439307" y="4661924"/>
            <a:ext cx="207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153947" y="338276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3653" y="2925565"/>
            <a:ext cx="56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9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0" grpId="0" animBg="1"/>
      <p:bldP spid="15" grpId="0" animBg="1"/>
      <p:bldP spid="8" grpId="0"/>
      <p:bldP spid="16" grpId="0"/>
      <p:bldP spid="17" grpId="0"/>
      <p:bldP spid="18" grpId="0"/>
      <p:bldP spid="31" grpId="0"/>
      <p:bldP spid="32" grpId="0"/>
      <p:bldP spid="33" grpId="0"/>
      <p:bldP spid="35" grpId="0" build="p"/>
      <p:bldP spid="36" grpId="0"/>
      <p:bldP spid="37" grpId="0"/>
      <p:bldP spid="38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6: TỔNG CUNG –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8471"/>
              </p:ext>
            </p:extLst>
          </p:nvPr>
        </p:nvGraphicFramePr>
        <p:xfrm>
          <a:off x="531813" y="1295400"/>
          <a:ext cx="1120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7811FA-CCF3-428B-9853-88C5D5566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87811FA-CCF3-428B-9853-88C5D5566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D066D-A00C-417B-9E9F-22E081FA1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1DD066D-A00C-417B-9E9F-22E081FA1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65D17-1DF9-4E65-9C0C-B57B2D64A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0565D17-1DF9-4E65-9C0C-B57B2D64A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335DB-6604-4521-BF2E-D919AA378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AA4335DB-6604-4521-BF2E-D919AA378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8A3A5-006D-4748-A76E-EDBED1ECB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BB8A3A5-006D-4748-A76E-EDBED1ECB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EFAC3-26DA-4DD9-8CD6-5BC8F478B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15EFAC3-26DA-4DD9-8CD6-5BC8F478B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4172B-5C52-4162-B227-F65E09C04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1F4172B-5C52-4162-B227-F65E09C04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CÂN BẰNG KINH TẾ VĨ MÔ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34"/>
          <p:cNvSpPr txBox="1">
            <a:spLocks noGrp="1"/>
          </p:cNvSpPr>
          <p:nvPr>
            <p:ph idx="1"/>
          </p:nvPr>
        </p:nvSpPr>
        <p:spPr>
          <a:xfrm>
            <a:off x="836612" y="1676400"/>
            <a:ext cx="10877330" cy="221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6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CÂN BẰNG KINH TẾ VĨ MÔ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34"/>
          <p:cNvSpPr txBox="1">
            <a:spLocks noGrp="1"/>
          </p:cNvSpPr>
          <p:nvPr>
            <p:ph idx="1"/>
          </p:nvPr>
        </p:nvSpPr>
        <p:spPr>
          <a:xfrm>
            <a:off x="855882" y="1590040"/>
            <a:ext cx="10877330" cy="304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625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90563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3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(NX)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AD = C + I + G + NX</a:t>
            </a:r>
          </a:p>
        </p:txBody>
      </p:sp>
    </p:spTree>
    <p:extLst>
      <p:ext uri="{BB962C8B-B14F-4D97-AF65-F5344CB8AC3E}">
        <p14:creationId xmlns:p14="http://schemas.microsoft.com/office/powerpoint/2010/main" val="355775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923212" y="2743200"/>
            <a:ext cx="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923212" y="563880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2212" y="24384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endParaRPr 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83489" y="5638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04212" y="3124200"/>
            <a:ext cx="1905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23511" y="4695735"/>
            <a:ext cx="759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</a:t>
            </a:r>
            <a:endParaRPr lang="en-US" sz="20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32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  <p:bldP spid="6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1524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TỔNG CẦU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25974"/>
              </p:ext>
            </p:extLst>
          </p:nvPr>
        </p:nvGraphicFramePr>
        <p:xfrm>
          <a:off x="1674812" y="2286000"/>
          <a:ext cx="9220199" cy="4362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748239"/>
                <a:gridCol w="3325507"/>
                <a:gridCol w="2443324"/>
                <a:gridCol w="2703129"/>
              </a:tblGrid>
              <a:tr h="631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biến động</a:t>
                      </a: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 chuyển AD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 tiền </a:t>
                      </a: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 (MS)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Thuế (T)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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ròng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(NX)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1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</a:t>
                      </a: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en-US" sz="22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1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 </a:t>
                      </a:r>
                      <a:r>
                        <a:rPr lang="en-US" sz="2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(I)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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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293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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85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/>
              <p:cNvSpPr>
                <a:spLocks noGrp="1"/>
              </p:cNvSpPr>
              <p:nvPr>
                <p:ph idx="1"/>
              </p:nvPr>
            </p:nvSpPr>
            <p:spPr>
              <a:xfrm>
                <a:off x="762964" y="1006670"/>
                <a:ext cx="10157354" cy="51054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2.1.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2.1.1.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lao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defTabSz="690563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sẵn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sàng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tuyển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 defTabSz="690563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tế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964" y="1006670"/>
                <a:ext cx="10157354" cy="5105400"/>
              </a:xfrm>
              <a:blipFill rotWithShape="1">
                <a:blip r:embed="rId2"/>
                <a:stretch>
                  <a:fillRect l="-600" r="-660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7542212" y="3048000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42212" y="5638800"/>
            <a:ext cx="312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70812" y="3505200"/>
            <a:ext cx="23622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08812" y="2895601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12" y="2895601"/>
                <a:ext cx="4572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66412" y="5638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9974" y="4825881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51510" y="4114800"/>
            <a:ext cx="105750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42212" y="4815905"/>
            <a:ext cx="1981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3412" y="4815905"/>
            <a:ext cx="0" cy="8228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9012" y="4114800"/>
            <a:ext cx="0" cy="1524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89237" y="3200400"/>
            <a:ext cx="23622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23745" y="5210145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56868" y="3657600"/>
            <a:ext cx="352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94712" y="56673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733" y="568058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02211" y="3914745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11" y="3914745"/>
                <a:ext cx="55456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7484" y="4571602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84" y="4571602"/>
                <a:ext cx="55456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157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1" grpId="0"/>
      <p:bldP spid="12" grpId="0"/>
      <p:bldP spid="15" grpId="0"/>
      <p:bldP spid="26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1412" y="1185586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2.1.2.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42212" y="3048000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42212" y="5638800"/>
            <a:ext cx="312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08812" y="2895601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12" y="2895601"/>
                <a:ext cx="4572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66412" y="5638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65519" y="3048000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L2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51510" y="4114800"/>
            <a:ext cx="252737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12363" y="3048000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066212" y="3733800"/>
            <a:ext cx="352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94712" y="566734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8677" y="5662276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02211" y="3914745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211" y="3914745"/>
                <a:ext cx="55456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887484" y="4571602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84" y="4571602"/>
                <a:ext cx="55456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999412" y="3295711"/>
            <a:ext cx="1066800" cy="211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680927" y="3295711"/>
            <a:ext cx="1066800" cy="21144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80927" y="4114800"/>
            <a:ext cx="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37277" y="4938805"/>
            <a:ext cx="0" cy="6999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57296" y="4938805"/>
            <a:ext cx="68576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5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1" grpId="0"/>
      <p:bldP spid="12" grpId="0"/>
      <p:bldP spid="15" grpId="0"/>
      <p:bldP spid="26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TỔNG CUNG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28902" y="1295400"/>
            <a:ext cx="10157354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90563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23418" y="1600201"/>
            <a:ext cx="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04112" y="4191001"/>
            <a:ext cx="3124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66218" y="1381034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218" y="1381034"/>
                <a:ext cx="45720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425083" y="422541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23418" y="2590800"/>
            <a:ext cx="1161794" cy="1427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24254" y="1428689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23403" y="426720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21581" y="2405018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581" y="2405018"/>
                <a:ext cx="55456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7909637" y="1781822"/>
            <a:ext cx="1066800" cy="211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30626" y="2590800"/>
            <a:ext cx="21377" cy="1600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23212" y="1781144"/>
            <a:ext cx="1621662" cy="2181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97616" y="1436164"/>
            <a:ext cx="62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04112" y="2133600"/>
            <a:ext cx="14335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23418" y="3352800"/>
            <a:ext cx="154279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34247" y="3064570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47" y="3064570"/>
                <a:ext cx="55456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23232" y="1900163"/>
                <a:ext cx="5545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232" y="1900163"/>
                <a:ext cx="554567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9757977" y="1761955"/>
            <a:ext cx="373380" cy="8239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9781739" y="2605073"/>
            <a:ext cx="313370" cy="13573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206072" y="1836274"/>
            <a:ext cx="135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 cung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3809" y="3083681"/>
            <a:ext cx="1352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7523418" y="4457700"/>
            <a:ext cx="12483" cy="186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535901" y="6324600"/>
            <a:ext cx="30924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462819" y="640271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23403" y="6353146"/>
            <a:ext cx="65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L*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Arc 15"/>
          <p:cNvSpPr>
            <a:spLocks/>
          </p:cNvSpPr>
          <p:nvPr/>
        </p:nvSpPr>
        <p:spPr bwMode="auto">
          <a:xfrm flipH="1">
            <a:off x="7540655" y="5205430"/>
            <a:ext cx="1979612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7535901" y="5391150"/>
            <a:ext cx="988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47502" y="428019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97326" y="5191095"/>
            <a:ext cx="52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Y*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73391" y="35125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612" y="5005375"/>
            <a:ext cx="223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530461" y="4153903"/>
            <a:ext cx="165" cy="21992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69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11" grpId="0"/>
      <p:bldP spid="12" grpId="0"/>
      <p:bldP spid="26" grpId="0"/>
      <p:bldP spid="30" grpId="0"/>
      <p:bldP spid="32" grpId="0"/>
      <p:bldP spid="25" grpId="0"/>
      <p:bldP spid="34" grpId="0"/>
      <p:bldP spid="35" grpId="0"/>
      <p:bldP spid="20" grpId="0" animBg="1"/>
      <p:bldP spid="22" grpId="0" animBg="1"/>
      <p:bldP spid="36" grpId="0"/>
      <p:bldP spid="37" grpId="0"/>
      <p:bldP spid="45" grpId="0"/>
      <p:bldP spid="46" grpId="0"/>
      <p:bldP spid="47" grpId="0" animBg="1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899</Words>
  <Application>Microsoft Office PowerPoint</Application>
  <PresentationFormat>Custom</PresentationFormat>
  <Paragraphs>258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Cambria Math</vt:lpstr>
      <vt:lpstr>Century Gothic</vt:lpstr>
      <vt:lpstr>Tahoma</vt:lpstr>
      <vt:lpstr>Times New Roman</vt:lpstr>
      <vt:lpstr>Wingdings</vt:lpstr>
      <vt:lpstr>Wingdings 3</vt:lpstr>
      <vt:lpstr>Books 16x9</vt:lpstr>
      <vt:lpstr>Equation</vt:lpstr>
      <vt:lpstr>CHƯƠNG 6:  TỔNG CUNG – TỔNG CẦU</vt:lpstr>
      <vt:lpstr>CHƯƠNG 6: TỔNG CUNG – TỔNG CẦU</vt:lpstr>
      <vt:lpstr>1. TỔNG CẦU</vt:lpstr>
      <vt:lpstr>1. TỔNG CẦU</vt:lpstr>
      <vt:lpstr>1. TỔNG CẦU</vt:lpstr>
      <vt:lpstr>1. TỔNG CẦU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2. TỔNG CUNG</vt:lpstr>
      <vt:lpstr>3. CÂN BẰNG KINH TẾ VĨ MÔ</vt:lpstr>
      <vt:lpstr>3. CÂN BẰNG KINH TẾ VĨ MÔ</vt:lpstr>
      <vt:lpstr>3. CÂN BẰNG KINH TẾ VĨ MÔ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2016-07-12T10:57:52Z</dcterms:created>
  <dcterms:modified xsi:type="dcterms:W3CDTF">2016-09-24T11:14:31Z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